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67" r:id="rId3"/>
    <p:sldId id="410" r:id="rId4"/>
    <p:sldId id="411" r:id="rId5"/>
    <p:sldId id="412" r:id="rId6"/>
    <p:sldId id="413" r:id="rId7"/>
    <p:sldId id="414" r:id="rId8"/>
    <p:sldId id="415" r:id="rId9"/>
    <p:sldId id="416" r:id="rId10"/>
    <p:sldId id="418" r:id="rId11"/>
    <p:sldId id="419" r:id="rId12"/>
    <p:sldId id="420" r:id="rId13"/>
    <p:sldId id="421" r:id="rId14"/>
    <p:sldId id="422" r:id="rId15"/>
    <p:sldId id="423" r:id="rId16"/>
    <p:sldId id="424" r:id="rId17"/>
    <p:sldId id="425" r:id="rId18"/>
    <p:sldId id="429" r:id="rId19"/>
    <p:sldId id="426" r:id="rId20"/>
    <p:sldId id="427" r:id="rId21"/>
    <p:sldId id="428" r:id="rId22"/>
    <p:sldId id="430" r:id="rId23"/>
    <p:sldId id="434" r:id="rId24"/>
    <p:sldId id="432" r:id="rId25"/>
    <p:sldId id="433" r:id="rId26"/>
    <p:sldId id="431" r:id="rId27"/>
    <p:sldId id="292" r:id="rId28"/>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3300"/>
    <a:srgbClr val="FFFF00"/>
    <a:srgbClr val="3399FF"/>
    <a:srgbClr val="66CCFF"/>
    <a:srgbClr val="CC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40" autoAdjust="0"/>
  </p:normalViewPr>
  <p:slideViewPr>
    <p:cSldViewPr>
      <p:cViewPr varScale="1">
        <p:scale>
          <a:sx n="74" d="100"/>
          <a:sy n="74" d="100"/>
        </p:scale>
        <p:origin x="-100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66" d="100"/>
        <a:sy n="66" d="100"/>
      </p:scale>
      <p:origin x="0" y="17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charts/_rels/chart1.xml.rels><?xml version="1.0" encoding="UTF-8" standalone="yes"?>
<Relationships xmlns="http://schemas.openxmlformats.org/package/2006/relationships"><Relationship Id="rId1" Type="http://schemas.openxmlformats.org/officeDocument/2006/relationships/oleObject" Target="file:///D:\Ringversuch_ISO_14966\Auswertung\KGV_RV_AP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chart>
    <c:title>
      <c:tx>
        <c:rich>
          <a:bodyPr/>
          <a:lstStyle/>
          <a:p>
            <a:pPr>
              <a:defRPr lang="en-US" sz="1200" b="1" i="0" u="none" strike="noStrike" baseline="0" noProof="0">
                <a:solidFill>
                  <a:srgbClr val="000000"/>
                </a:solidFill>
                <a:latin typeface="Arial"/>
                <a:ea typeface="Arial"/>
                <a:cs typeface="Arial"/>
              </a:defRPr>
            </a:pPr>
            <a:r>
              <a:rPr lang="en-US" sz="1600" noProof="0"/>
              <a:t>Distribution of fibre diameter (asbestos) as detected by the participants</a:t>
            </a:r>
          </a:p>
        </c:rich>
      </c:tx>
      <c:layout>
        <c:manualLayout>
          <c:xMode val="edge"/>
          <c:yMode val="edge"/>
          <c:x val="0.14235652057178833"/>
          <c:y val="5.8412620990219523E-2"/>
        </c:manualLayout>
      </c:layout>
      <c:spPr>
        <a:noFill/>
        <a:ln w="25400">
          <a:noFill/>
        </a:ln>
      </c:spPr>
    </c:title>
    <c:plotArea>
      <c:layout>
        <c:manualLayout>
          <c:layoutTarget val="inner"/>
          <c:xMode val="edge"/>
          <c:yMode val="edge"/>
          <c:x val="0.10312499999999999"/>
          <c:y val="0.19425675675675674"/>
          <c:w val="0.81319444444444511"/>
          <c:h val="0.6993243243243249"/>
        </c:manualLayout>
      </c:layout>
      <c:scatterChart>
        <c:scatterStyle val="lineMarker"/>
        <c:ser>
          <c:idx val="0"/>
          <c:order val="0"/>
          <c:tx>
            <c:strRef>
              <c:f>Tabelle1!$S$7</c:f>
              <c:strCache>
                <c:ptCount val="1"/>
                <c:pt idx="0">
                  <c:v>%/µm</c:v>
                </c:pt>
              </c:strCache>
            </c:strRef>
          </c:tx>
          <c:spPr>
            <a:ln w="38100">
              <a:solidFill>
                <a:srgbClr val="FF0000"/>
              </a:solidFill>
              <a:prstDash val="solid"/>
            </a:ln>
          </c:spPr>
          <c:marker>
            <c:symbol val="diamond"/>
            <c:size val="7"/>
            <c:spPr>
              <a:solidFill>
                <a:srgbClr val="000080"/>
              </a:solidFill>
              <a:ln>
                <a:solidFill>
                  <a:srgbClr val="000080"/>
                </a:solidFill>
                <a:prstDash val="solid"/>
              </a:ln>
            </c:spPr>
          </c:marker>
          <c:xVal>
            <c:numRef>
              <c:f>Tabelle1!$R$8:$R$14</c:f>
              <c:numCache>
                <c:formatCode>General</c:formatCode>
                <c:ptCount val="7"/>
                <c:pt idx="0">
                  <c:v>0.1</c:v>
                </c:pt>
                <c:pt idx="1">
                  <c:v>0.2</c:v>
                </c:pt>
                <c:pt idx="2">
                  <c:v>0.30000000000000021</c:v>
                </c:pt>
                <c:pt idx="3">
                  <c:v>0.5</c:v>
                </c:pt>
                <c:pt idx="4">
                  <c:v>0.8</c:v>
                </c:pt>
                <c:pt idx="5">
                  <c:v>1.5</c:v>
                </c:pt>
                <c:pt idx="6">
                  <c:v>2.5</c:v>
                </c:pt>
              </c:numCache>
            </c:numRef>
          </c:xVal>
          <c:yVal>
            <c:numRef>
              <c:f>Tabelle1!$S$8:$S$14</c:f>
              <c:numCache>
                <c:formatCode>0.00</c:formatCode>
                <c:ptCount val="7"/>
                <c:pt idx="0">
                  <c:v>6.853226727584244E-2</c:v>
                </c:pt>
                <c:pt idx="1">
                  <c:v>0.37121644774414647</c:v>
                </c:pt>
                <c:pt idx="2">
                  <c:v>0.31125071387778447</c:v>
                </c:pt>
                <c:pt idx="3">
                  <c:v>0.18560822387207326</c:v>
                </c:pt>
                <c:pt idx="4">
                  <c:v>5.4254711593375249E-2</c:v>
                </c:pt>
                <c:pt idx="5">
                  <c:v>8.5665334094803085E-3</c:v>
                </c:pt>
                <c:pt idx="6">
                  <c:v>5.7110222729868734E-4</c:v>
                </c:pt>
              </c:numCache>
            </c:numRef>
          </c:yVal>
        </c:ser>
        <c:axId val="64230144"/>
        <c:axId val="64232064"/>
      </c:scatterChart>
      <c:valAx>
        <c:axId val="64230144"/>
        <c:scaling>
          <c:orientation val="minMax"/>
        </c:scaling>
        <c:axPos val="b"/>
        <c:minorGridlines>
          <c:spPr>
            <a:ln w="3175">
              <a:solidFill>
                <a:srgbClr val="000000"/>
              </a:solidFill>
              <a:prstDash val="solid"/>
            </a:ln>
          </c:spPr>
        </c:minorGridlines>
        <c:title>
          <c:tx>
            <c:rich>
              <a:bodyPr/>
              <a:lstStyle/>
              <a:p>
                <a:pPr>
                  <a:defRPr/>
                </a:pPr>
                <a:r>
                  <a:rPr lang="de-DE" sz="1200" b="1"/>
                  <a:t>Fibre</a:t>
                </a:r>
                <a:r>
                  <a:rPr lang="de-DE" sz="1200" b="1" baseline="0"/>
                  <a:t> Diameter [µm]</a:t>
                </a:r>
                <a:endParaRPr lang="de-DE" sz="1200" b="1"/>
              </a:p>
            </c:rich>
          </c:tx>
          <c:layout/>
          <c:spPr>
            <a:noFill/>
            <a:ln w="25400">
              <a:noFill/>
            </a:ln>
          </c:spPr>
        </c:title>
        <c:numFmt formatCode="General" sourceLinked="1"/>
        <c:tickLblPos val="nextTo"/>
        <c:spPr>
          <a:ln w="3175">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de-DE"/>
          </a:p>
        </c:txPr>
        <c:crossAx val="64232064"/>
        <c:crosses val="autoZero"/>
        <c:crossBetween val="midCat"/>
      </c:valAx>
      <c:valAx>
        <c:axId val="64232064"/>
        <c:scaling>
          <c:orientation val="minMax"/>
        </c:scaling>
        <c:axPos val="l"/>
        <c:majorGridlines>
          <c:spPr>
            <a:ln w="3175">
              <a:solidFill>
                <a:srgbClr val="000000"/>
              </a:solidFill>
              <a:prstDash val="solid"/>
            </a:ln>
          </c:spPr>
        </c:majorGridlines>
        <c:title>
          <c:tx>
            <c:rich>
              <a:bodyPr rot="0" vert="wordArtVert"/>
              <a:lstStyle/>
              <a:p>
                <a:pPr>
                  <a:defRPr b="0"/>
                </a:pPr>
                <a:r>
                  <a:rPr lang="de-DE" b="0" dirty="0"/>
                  <a:t> </a:t>
                </a:r>
                <a:r>
                  <a:rPr lang="de-DE" sz="1200" b="1" dirty="0" err="1" smtClean="0"/>
                  <a:t>Frequency</a:t>
                </a:r>
                <a:r>
                  <a:rPr lang="de-DE" sz="1200" b="1" dirty="0" smtClean="0"/>
                  <a:t> %/</a:t>
                </a:r>
                <a:r>
                  <a:rPr lang="de-DE" sz="1200" b="1" dirty="0"/>
                  <a:t>µm</a:t>
                </a:r>
              </a:p>
            </c:rich>
          </c:tx>
          <c:layout>
            <c:manualLayout>
              <c:xMode val="edge"/>
              <c:yMode val="edge"/>
              <c:x val="1.8499780173248277E-2"/>
              <c:y val="0.24355457862463881"/>
            </c:manualLayout>
          </c:layout>
          <c:spPr>
            <a:noFill/>
            <a:ln w="25400">
              <a:noFill/>
            </a:ln>
          </c:spPr>
        </c:title>
        <c:numFmt formatCode="0.00" sourceLinked="1"/>
        <c:tickLblPos val="nextTo"/>
        <c:spPr>
          <a:ln w="3175">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de-DE"/>
          </a:p>
        </c:txPr>
        <c:crossAx val="64230144"/>
        <c:crosses val="autoZero"/>
        <c:crossBetween val="midCat"/>
      </c:valAx>
      <c:spPr>
        <a:solidFill>
          <a:srgbClr val="C0C0C0"/>
        </a:solidFill>
        <a:ln w="12700">
          <a:solidFill>
            <a:srgbClr val="808080"/>
          </a:solidFill>
          <a:prstDash val="solid"/>
        </a:ln>
      </c:spPr>
    </c:plotArea>
    <c:legend>
      <c:legendPos val="r"/>
      <c:legendEntry>
        <c:idx val="0"/>
        <c:txPr>
          <a:bodyPr/>
          <a:lstStyle/>
          <a:p>
            <a:pPr>
              <a:defRPr sz="1200" b="0" i="0" u="none" strike="noStrike" baseline="0">
                <a:solidFill>
                  <a:srgbClr val="000000"/>
                </a:solidFill>
                <a:latin typeface="Arial"/>
                <a:ea typeface="Arial"/>
                <a:cs typeface="Arial"/>
              </a:defRPr>
            </a:pPr>
            <a:endParaRPr lang="de-DE"/>
          </a:p>
        </c:txPr>
      </c:legendEntry>
      <c:layout>
        <c:manualLayout>
          <c:xMode val="edge"/>
          <c:yMode val="edge"/>
          <c:x val="0.76284722222222301"/>
          <c:y val="0.55630630630630629"/>
          <c:w val="0.12395833333333334"/>
          <c:h val="4.8986486486486534E-2"/>
        </c:manualLayout>
      </c:layou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de-DE"/>
        </a:p>
      </c:txPr>
    </c:legend>
    <c:plotVisOnly val="1"/>
    <c:dispBlanksAs val="gap"/>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de-DE"/>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43" tIns="46021" rIns="92043" bIns="46021" numCol="1" anchor="t" anchorCtr="0" compatLnSpc="1">
            <a:prstTxWarp prst="textNoShape">
              <a:avLst/>
            </a:prstTxWarp>
          </a:bodyPr>
          <a:lstStyle>
            <a:lvl1pPr defTabSz="920750">
              <a:defRPr sz="1200"/>
            </a:lvl1pPr>
          </a:lstStyle>
          <a:p>
            <a:pPr>
              <a:defRPr/>
            </a:pPr>
            <a:endParaRPr lang="de-DE"/>
          </a:p>
        </p:txBody>
      </p:sp>
      <p:sp>
        <p:nvSpPr>
          <p:cNvPr id="1331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2043" tIns="46021" rIns="92043" bIns="46021" numCol="1" anchor="t" anchorCtr="0" compatLnSpc="1">
            <a:prstTxWarp prst="textNoShape">
              <a:avLst/>
            </a:prstTxWarp>
          </a:bodyPr>
          <a:lstStyle>
            <a:lvl1pPr algn="r" defTabSz="920750">
              <a:defRPr sz="1200"/>
            </a:lvl1pPr>
          </a:lstStyle>
          <a:p>
            <a:pPr>
              <a:defRPr/>
            </a:pPr>
            <a:endParaRPr lang="de-DE"/>
          </a:p>
        </p:txBody>
      </p:sp>
      <p:sp>
        <p:nvSpPr>
          <p:cNvPr id="1331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2043" tIns="46021" rIns="92043" bIns="46021" numCol="1" anchor="b" anchorCtr="0" compatLnSpc="1">
            <a:prstTxWarp prst="textNoShape">
              <a:avLst/>
            </a:prstTxWarp>
          </a:bodyPr>
          <a:lstStyle>
            <a:lvl1pPr defTabSz="920750">
              <a:defRPr sz="1200"/>
            </a:lvl1pPr>
          </a:lstStyle>
          <a:p>
            <a:pPr>
              <a:defRPr/>
            </a:pPr>
            <a:endParaRPr lang="de-DE"/>
          </a:p>
        </p:txBody>
      </p:sp>
      <p:sp>
        <p:nvSpPr>
          <p:cNvPr id="1331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2043" tIns="46021" rIns="92043" bIns="46021" numCol="1" anchor="b" anchorCtr="0" compatLnSpc="1">
            <a:prstTxWarp prst="textNoShape">
              <a:avLst/>
            </a:prstTxWarp>
          </a:bodyPr>
          <a:lstStyle>
            <a:lvl1pPr algn="r" defTabSz="920750">
              <a:defRPr sz="1200"/>
            </a:lvl1pPr>
          </a:lstStyle>
          <a:p>
            <a:pPr>
              <a:defRPr/>
            </a:pPr>
            <a:fld id="{D16795F5-9CBC-47FB-8957-1CD6457DFF26}"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19413" cy="460375"/>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defRPr sz="1200"/>
            </a:lvl1pPr>
          </a:lstStyle>
          <a:p>
            <a:pPr>
              <a:defRPr/>
            </a:pPr>
            <a:endParaRPr lang="de-DE"/>
          </a:p>
        </p:txBody>
      </p:sp>
      <p:sp>
        <p:nvSpPr>
          <p:cNvPr id="94211" name="Rectangle 3"/>
          <p:cNvSpPr>
            <a:spLocks noGrp="1" noChangeArrowheads="1"/>
          </p:cNvSpPr>
          <p:nvPr>
            <p:ph type="dt" idx="1"/>
          </p:nvPr>
        </p:nvSpPr>
        <p:spPr bwMode="auto">
          <a:xfrm>
            <a:off x="3840163" y="0"/>
            <a:ext cx="2919412" cy="460375"/>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defRPr sz="1200"/>
            </a:lvl1pPr>
          </a:lstStyle>
          <a:p>
            <a:pPr>
              <a:defRPr/>
            </a:pPr>
            <a:endParaRPr lang="de-DE"/>
          </a:p>
        </p:txBody>
      </p:sp>
      <p:sp>
        <p:nvSpPr>
          <p:cNvPr id="38916" name="Rectangle 4"/>
          <p:cNvSpPr>
            <a:spLocks noGrp="1" noRot="1" noChangeAspect="1" noChangeArrowheads="1" noTextEdit="1"/>
          </p:cNvSpPr>
          <p:nvPr>
            <p:ph type="sldImg" idx="2"/>
          </p:nvPr>
        </p:nvSpPr>
        <p:spPr bwMode="auto">
          <a:xfrm>
            <a:off x="965200" y="766763"/>
            <a:ext cx="4906963" cy="3679825"/>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922338" y="4752975"/>
            <a:ext cx="4992687" cy="4445000"/>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94214" name="Rectangle 6"/>
          <p:cNvSpPr>
            <a:spLocks noGrp="1" noChangeArrowheads="1"/>
          </p:cNvSpPr>
          <p:nvPr>
            <p:ph type="ftr" sz="quarter" idx="4"/>
          </p:nvPr>
        </p:nvSpPr>
        <p:spPr bwMode="auto">
          <a:xfrm>
            <a:off x="0" y="9428163"/>
            <a:ext cx="2919413" cy="460375"/>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defRPr sz="1200"/>
            </a:lvl1pPr>
          </a:lstStyle>
          <a:p>
            <a:pPr>
              <a:defRPr/>
            </a:pPr>
            <a:endParaRPr lang="de-DE"/>
          </a:p>
        </p:txBody>
      </p:sp>
      <p:sp>
        <p:nvSpPr>
          <p:cNvPr id="94215" name="Rectangle 7"/>
          <p:cNvSpPr>
            <a:spLocks noGrp="1" noChangeArrowheads="1"/>
          </p:cNvSpPr>
          <p:nvPr>
            <p:ph type="sldNum" sz="quarter" idx="5"/>
          </p:nvPr>
        </p:nvSpPr>
        <p:spPr bwMode="auto">
          <a:xfrm>
            <a:off x="3840163" y="9428163"/>
            <a:ext cx="2919412" cy="460375"/>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defRPr sz="1200"/>
            </a:lvl1pPr>
          </a:lstStyle>
          <a:p>
            <a:pPr>
              <a:defRPr/>
            </a:pPr>
            <a:fld id="{D0BD28B5-D170-4F03-B4AD-8CA804BCABBC}"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994FE4-8A07-4163-9D1E-5C2B19197FEF}" type="slidenum">
              <a:rPr lang="de-DE" smtClean="0"/>
              <a:pPr/>
              <a:t>1</a:t>
            </a:fld>
            <a:endParaRPr lang="de-DE"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r>
              <a:rPr lang="en-US" dirty="0" smtClean="0"/>
              <a:t>© APC GmbH 2011</a:t>
            </a: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r>
              <a:rPr lang="en-US"/>
              <a:t>© APC GmbH 2010</a:t>
            </a: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38900" y="304800"/>
            <a:ext cx="2019300" cy="5791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81000" y="304800"/>
            <a:ext cx="5905500" cy="5791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r>
              <a:rPr lang="en-US"/>
              <a:t>© APC GmbH 2010</a:t>
            </a: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81000" y="304800"/>
            <a:ext cx="8077200" cy="579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228600" y="6343650"/>
            <a:ext cx="1905000" cy="381000"/>
          </a:xfrm>
        </p:spPr>
        <p:txBody>
          <a:bodyPr/>
          <a:lstStyle>
            <a:lvl1pPr>
              <a:defRPr smtClean="0"/>
            </a:lvl1pPr>
          </a:lstStyle>
          <a:p>
            <a:pPr>
              <a:defRPr/>
            </a:pPr>
            <a:r>
              <a:rPr lang="en-US"/>
              <a:t>© APC GmbH 2010</a:t>
            </a:r>
          </a:p>
        </p:txBody>
      </p:sp>
      <p:sp>
        <p:nvSpPr>
          <p:cNvPr id="4" name="Fußzeilenplatzhalter 3"/>
          <p:cNvSpPr>
            <a:spLocks noGrp="1"/>
          </p:cNvSpPr>
          <p:nvPr>
            <p:ph type="ftr" sz="quarter" idx="11"/>
          </p:nvPr>
        </p:nvSpPr>
        <p:spPr>
          <a:xfrm>
            <a:off x="3581400" y="6248400"/>
            <a:ext cx="3733800" cy="53340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r>
              <a:rPr lang="en-US" dirty="0" smtClean="0"/>
              <a:t>© APC GmbH 2011</a:t>
            </a: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1"/>
          <p:cNvSpPr>
            <a:spLocks noGrp="1" noChangeArrowheads="1"/>
          </p:cNvSpPr>
          <p:nvPr>
            <p:ph type="dt" sz="half" idx="10"/>
          </p:nvPr>
        </p:nvSpPr>
        <p:spPr>
          <a:ln/>
        </p:spPr>
        <p:txBody>
          <a:bodyPr/>
          <a:lstStyle>
            <a:lvl1pPr>
              <a:defRPr/>
            </a:lvl1pPr>
          </a:lstStyle>
          <a:p>
            <a:pPr>
              <a:defRPr/>
            </a:pPr>
            <a:r>
              <a:rPr lang="en-US" dirty="0" smtClean="0"/>
              <a:t>© APC GmbH 2011</a:t>
            </a: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810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58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r>
              <a:rPr lang="en-US" dirty="0" smtClean="0"/>
              <a:t>© APC GmbH 2011</a:t>
            </a: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r>
              <a:rPr lang="en-US"/>
              <a:t>© APC GmbH 2010</a:t>
            </a: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r>
              <a:rPr lang="en-US"/>
              <a:t>© APC GmbH 2010</a:t>
            </a: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dirty="0" smtClean="0"/>
              <a:t>APC </a:t>
            </a:r>
            <a:r>
              <a:rPr lang="en-US" dirty="0"/>
              <a:t>GmbH 2010</a:t>
            </a: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1"/>
          <p:cNvSpPr>
            <a:spLocks noGrp="1" noChangeArrowheads="1"/>
          </p:cNvSpPr>
          <p:nvPr>
            <p:ph type="dt" sz="half" idx="10"/>
          </p:nvPr>
        </p:nvSpPr>
        <p:spPr>
          <a:ln/>
        </p:spPr>
        <p:txBody>
          <a:bodyPr/>
          <a:lstStyle>
            <a:lvl1pPr>
              <a:defRPr/>
            </a:lvl1pPr>
          </a:lstStyle>
          <a:p>
            <a:pPr>
              <a:defRPr/>
            </a:pPr>
            <a:r>
              <a:rPr lang="en-US" dirty="0" smtClean="0"/>
              <a:t>APC </a:t>
            </a:r>
            <a:r>
              <a:rPr lang="en-US" dirty="0"/>
              <a:t>GmbH 2010</a:t>
            </a: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1"/>
          <p:cNvSpPr>
            <a:spLocks noGrp="1" noChangeArrowheads="1"/>
          </p:cNvSpPr>
          <p:nvPr>
            <p:ph type="dt" sz="half" idx="10"/>
          </p:nvPr>
        </p:nvSpPr>
        <p:spPr>
          <a:ln/>
        </p:spPr>
        <p:txBody>
          <a:bodyPr/>
          <a:lstStyle>
            <a:lvl1pPr>
              <a:defRPr/>
            </a:lvl1pPr>
          </a:lstStyle>
          <a:p>
            <a:pPr>
              <a:defRPr/>
            </a:pPr>
            <a:r>
              <a:rPr lang="en-US" dirty="0" smtClean="0"/>
              <a:t>APC </a:t>
            </a:r>
            <a:r>
              <a:rPr lang="en-US" dirty="0"/>
              <a:t>GmbH 2010</a:t>
            </a: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077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381000" y="1981200"/>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5" name="Rectangle 11"/>
          <p:cNvSpPr>
            <a:spLocks noGrp="1" noChangeArrowheads="1"/>
          </p:cNvSpPr>
          <p:nvPr>
            <p:ph type="dt" sz="half" idx="2"/>
          </p:nvPr>
        </p:nvSpPr>
        <p:spPr bwMode="auto">
          <a:xfrm>
            <a:off x="228600" y="6343650"/>
            <a:ext cx="190500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000">
                <a:latin typeface="Arial" charset="0"/>
              </a:defRPr>
            </a:lvl1pPr>
          </a:lstStyle>
          <a:p>
            <a:pPr>
              <a:defRPr/>
            </a:pPr>
            <a:r>
              <a:rPr lang="en-US" dirty="0" smtClean="0"/>
              <a:t>© APC GmbH 2011</a:t>
            </a:r>
            <a:endParaRPr lang="en-US" dirty="0"/>
          </a:p>
        </p:txBody>
      </p:sp>
      <p:sp>
        <p:nvSpPr>
          <p:cNvPr id="1036" name="Rectangle 12"/>
          <p:cNvSpPr>
            <a:spLocks noGrp="1" noChangeArrowheads="1"/>
          </p:cNvSpPr>
          <p:nvPr>
            <p:ph type="ftr" sz="quarter" idx="3"/>
          </p:nvPr>
        </p:nvSpPr>
        <p:spPr bwMode="auto">
          <a:xfrm>
            <a:off x="3581400" y="6248400"/>
            <a:ext cx="37338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1">
                <a:latin typeface="Arial" charset="0"/>
              </a:defRPr>
            </a:lvl1pPr>
          </a:lstStyle>
          <a:p>
            <a:pPr>
              <a:defRPr/>
            </a:pPr>
            <a:endParaRPr lang="en-US"/>
          </a:p>
        </p:txBody>
      </p:sp>
      <p:sp>
        <p:nvSpPr>
          <p:cNvPr id="1030" name="Text Box 13"/>
          <p:cNvSpPr txBox="1">
            <a:spLocks noChangeArrowheads="1"/>
          </p:cNvSpPr>
          <p:nvPr userDrawn="1"/>
        </p:nvSpPr>
        <p:spPr bwMode="auto">
          <a:xfrm>
            <a:off x="7010400" y="6496050"/>
            <a:ext cx="1828800" cy="244475"/>
          </a:xfrm>
          <a:prstGeom prst="rect">
            <a:avLst/>
          </a:prstGeom>
          <a:noFill/>
          <a:ln w="9525">
            <a:noFill/>
            <a:miter lim="800000"/>
            <a:headEnd/>
            <a:tailEnd/>
          </a:ln>
        </p:spPr>
        <p:txBody>
          <a:bodyPr>
            <a:spAutoFit/>
          </a:bodyPr>
          <a:lstStyle/>
          <a:p>
            <a:pPr algn="r" eaLnBrk="0" hangingPunct="0"/>
            <a:r>
              <a:rPr lang="de-DE" sz="1000">
                <a:latin typeface="Arial" charset="0"/>
              </a:rPr>
              <a:t>Folie </a:t>
            </a:r>
            <a:fld id="{01338061-470A-4379-9118-D98CB5DB21DA}" type="slidenum">
              <a:rPr lang="de-DE" sz="1000">
                <a:latin typeface="Arial" charset="0"/>
              </a:rPr>
              <a:pPr algn="r" eaLnBrk="0" hangingPunct="0"/>
              <a:t>‹Nr.›</a:t>
            </a:fld>
            <a:endParaRPr lang="de-DE" sz="1000">
              <a:latin typeface="Arial" charset="0"/>
            </a:endParaRPr>
          </a:p>
        </p:txBody>
      </p:sp>
      <p:pic>
        <p:nvPicPr>
          <p:cNvPr id="1031" name="Picture 14" descr="APC_Logo_transparent_klein"/>
          <p:cNvPicPr>
            <a:picLocks noChangeAspect="1" noChangeArrowheads="1"/>
          </p:cNvPicPr>
          <p:nvPr userDrawn="1"/>
        </p:nvPicPr>
        <p:blipFill>
          <a:blip r:embed="rId15" cstate="print"/>
          <a:srcRect/>
          <a:stretch>
            <a:fillRect/>
          </a:stretch>
        </p:blipFill>
        <p:spPr bwMode="auto">
          <a:xfrm>
            <a:off x="7620000" y="152400"/>
            <a:ext cx="609600" cy="242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sldNum="0" hdr="0" ftr="0"/>
  <p:txStyles>
    <p:titleStyle>
      <a:lvl1pPr algn="l" rtl="0" eaLnBrk="0" fontAlgn="base" hangingPunct="0">
        <a:spcBef>
          <a:spcPct val="0"/>
        </a:spcBef>
        <a:spcAft>
          <a:spcPct val="0"/>
        </a:spcAft>
        <a:defRPr kumimoji="1" sz="4000">
          <a:solidFill>
            <a:schemeClr val="tx1"/>
          </a:solidFill>
          <a:latin typeface="+mj-lt"/>
          <a:ea typeface="+mj-ea"/>
          <a:cs typeface="+mj-cs"/>
        </a:defRPr>
      </a:lvl1pPr>
      <a:lvl2pPr algn="l" rtl="0" eaLnBrk="0" fontAlgn="base" hangingPunct="0">
        <a:spcBef>
          <a:spcPct val="0"/>
        </a:spcBef>
        <a:spcAft>
          <a:spcPct val="0"/>
        </a:spcAft>
        <a:defRPr kumimoji="1" sz="4000">
          <a:solidFill>
            <a:schemeClr val="tx1"/>
          </a:solidFill>
          <a:latin typeface="Arial Black" pitchFamily="34" charset="0"/>
        </a:defRPr>
      </a:lvl2pPr>
      <a:lvl3pPr algn="l" rtl="0" eaLnBrk="0" fontAlgn="base" hangingPunct="0">
        <a:spcBef>
          <a:spcPct val="0"/>
        </a:spcBef>
        <a:spcAft>
          <a:spcPct val="0"/>
        </a:spcAft>
        <a:defRPr kumimoji="1" sz="4000">
          <a:solidFill>
            <a:schemeClr val="tx1"/>
          </a:solidFill>
          <a:latin typeface="Arial Black" pitchFamily="34" charset="0"/>
        </a:defRPr>
      </a:lvl3pPr>
      <a:lvl4pPr algn="l" rtl="0" eaLnBrk="0" fontAlgn="base" hangingPunct="0">
        <a:spcBef>
          <a:spcPct val="0"/>
        </a:spcBef>
        <a:spcAft>
          <a:spcPct val="0"/>
        </a:spcAft>
        <a:defRPr kumimoji="1" sz="4000">
          <a:solidFill>
            <a:schemeClr val="tx1"/>
          </a:solidFill>
          <a:latin typeface="Arial Black" pitchFamily="34" charset="0"/>
        </a:defRPr>
      </a:lvl4pPr>
      <a:lvl5pPr algn="l" rtl="0" eaLnBrk="0" fontAlgn="base" hangingPunct="0">
        <a:spcBef>
          <a:spcPct val="0"/>
        </a:spcBef>
        <a:spcAft>
          <a:spcPct val="0"/>
        </a:spcAft>
        <a:defRPr kumimoji="1" sz="4000">
          <a:solidFill>
            <a:schemeClr val="tx1"/>
          </a:solidFill>
          <a:latin typeface="Arial Black" pitchFamily="34" charset="0"/>
        </a:defRPr>
      </a:lvl5pPr>
      <a:lvl6pPr marL="457200" algn="l" rtl="0" eaLnBrk="0" fontAlgn="base" hangingPunct="0">
        <a:spcBef>
          <a:spcPct val="0"/>
        </a:spcBef>
        <a:spcAft>
          <a:spcPct val="0"/>
        </a:spcAft>
        <a:defRPr kumimoji="1" sz="4000">
          <a:solidFill>
            <a:schemeClr val="tx1"/>
          </a:solidFill>
          <a:latin typeface="Arial Black" pitchFamily="34" charset="0"/>
        </a:defRPr>
      </a:lvl6pPr>
      <a:lvl7pPr marL="914400" algn="l" rtl="0" eaLnBrk="0" fontAlgn="base" hangingPunct="0">
        <a:spcBef>
          <a:spcPct val="0"/>
        </a:spcBef>
        <a:spcAft>
          <a:spcPct val="0"/>
        </a:spcAft>
        <a:defRPr kumimoji="1" sz="4000">
          <a:solidFill>
            <a:schemeClr val="tx1"/>
          </a:solidFill>
          <a:latin typeface="Arial Black" pitchFamily="34" charset="0"/>
        </a:defRPr>
      </a:lvl7pPr>
      <a:lvl8pPr marL="1371600" algn="l" rtl="0" eaLnBrk="0" fontAlgn="base" hangingPunct="0">
        <a:spcBef>
          <a:spcPct val="0"/>
        </a:spcBef>
        <a:spcAft>
          <a:spcPct val="0"/>
        </a:spcAft>
        <a:defRPr kumimoji="1" sz="4000">
          <a:solidFill>
            <a:schemeClr val="tx1"/>
          </a:solidFill>
          <a:latin typeface="Arial Black" pitchFamily="34" charset="0"/>
        </a:defRPr>
      </a:lvl8pPr>
      <a:lvl9pPr marL="1828800" algn="l" rtl="0" eaLnBrk="0" fontAlgn="base" hangingPunct="0">
        <a:spcBef>
          <a:spcPct val="0"/>
        </a:spcBef>
        <a:spcAft>
          <a:spcPct val="0"/>
        </a:spcAft>
        <a:defRPr kumimoji="1" sz="4000">
          <a:solidFill>
            <a:schemeClr val="tx1"/>
          </a:solidFill>
          <a:latin typeface="Arial Black" pitchFamily="34" charset="0"/>
        </a:defRPr>
      </a:lvl9pPr>
    </p:titleStyle>
    <p:bodyStyle>
      <a:lvl1pPr marL="342900" indent="-342900" algn="l" rtl="0" eaLnBrk="0" fontAlgn="base" hangingPunct="0">
        <a:spcBef>
          <a:spcPct val="20000"/>
        </a:spcBef>
        <a:spcAft>
          <a:spcPct val="0"/>
        </a:spcAft>
        <a:buClr>
          <a:schemeClr val="tx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o"/>
        <a:defRPr kumimoji="1"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5pPr>
      <a:lvl6pPr marL="2514600" indent="-228600" algn="l" rtl="0" fontAlgn="base">
        <a:spcBef>
          <a:spcPct val="20000"/>
        </a:spcBef>
        <a:spcAft>
          <a:spcPct val="0"/>
        </a:spcAft>
        <a:buClr>
          <a:schemeClr val="tx1"/>
        </a:buClr>
        <a:buChar char="»"/>
        <a:defRPr sz="2000">
          <a:solidFill>
            <a:schemeClr val="tx1"/>
          </a:solidFill>
          <a:latin typeface="Times New Roman" pitchFamily="18" charset="0"/>
        </a:defRPr>
      </a:lvl6pPr>
      <a:lvl7pPr marL="2971800" indent="-228600" algn="l" rtl="0" fontAlgn="base">
        <a:spcBef>
          <a:spcPct val="20000"/>
        </a:spcBef>
        <a:spcAft>
          <a:spcPct val="0"/>
        </a:spcAft>
        <a:buClr>
          <a:schemeClr val="tx1"/>
        </a:buClr>
        <a:buChar char="»"/>
        <a:defRPr sz="2000">
          <a:solidFill>
            <a:schemeClr val="tx1"/>
          </a:solidFill>
          <a:latin typeface="Times New Roman" pitchFamily="18" charset="0"/>
        </a:defRPr>
      </a:lvl7pPr>
      <a:lvl8pPr marL="3429000" indent="-228600" algn="l" rtl="0" fontAlgn="base">
        <a:spcBef>
          <a:spcPct val="20000"/>
        </a:spcBef>
        <a:spcAft>
          <a:spcPct val="0"/>
        </a:spcAft>
        <a:buClr>
          <a:schemeClr val="tx1"/>
        </a:buClr>
        <a:buChar char="»"/>
        <a:defRPr sz="2000">
          <a:solidFill>
            <a:schemeClr val="tx1"/>
          </a:solidFill>
          <a:latin typeface="Times New Roman" pitchFamily="18" charset="0"/>
        </a:defRPr>
      </a:lvl8pPr>
      <a:lvl9pPr marL="3886200" indent="-228600" algn="l" rtl="0" fontAlgn="base">
        <a:spcBef>
          <a:spcPct val="20000"/>
        </a:spcBef>
        <a:spcAft>
          <a:spcPct val="0"/>
        </a:spcAft>
        <a:buClr>
          <a:schemeClr val="tx1"/>
        </a:buClr>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10"/>
          </p:nvPr>
        </p:nvSpPr>
        <p:spPr>
          <a:noFill/>
        </p:spPr>
        <p:txBody>
          <a:bodyPr/>
          <a:lstStyle/>
          <a:p>
            <a:r>
              <a:rPr lang="en-US" dirty="0" smtClean="0"/>
              <a:t>APC GmbH 2011</a:t>
            </a:r>
          </a:p>
        </p:txBody>
      </p:sp>
      <p:sp>
        <p:nvSpPr>
          <p:cNvPr id="2051" name="Rectangle 2"/>
          <p:cNvSpPr>
            <a:spLocks noGrp="1" noChangeArrowheads="1"/>
          </p:cNvSpPr>
          <p:nvPr>
            <p:ph type="title"/>
          </p:nvPr>
        </p:nvSpPr>
        <p:spPr>
          <a:xfrm>
            <a:off x="468313" y="1341438"/>
            <a:ext cx="8077200" cy="4475162"/>
          </a:xfrm>
        </p:spPr>
        <p:txBody>
          <a:bodyPr/>
          <a:lstStyle/>
          <a:p>
            <a:pPr algn="ctr"/>
            <a:r>
              <a:rPr lang="en-US" sz="2800" dirty="0" smtClean="0"/>
              <a:t>Asbestos measurement techniques, monitoring ambient and indoor air using SEM, methods and results of a first international PT scheme.</a:t>
            </a:r>
            <a:r>
              <a:rPr lang="de-DE" sz="2800" dirty="0" smtClean="0"/>
              <a:t/>
            </a:r>
            <a:br>
              <a:rPr lang="de-DE" sz="2800" dirty="0" smtClean="0"/>
            </a:br>
            <a:r>
              <a:rPr lang="de-DE" sz="2400" b="1" dirty="0" smtClean="0">
                <a:latin typeface="Tahoma" pitchFamily="34" charset="0"/>
                <a:cs typeface="Times New Roman" pitchFamily="18" charset="0"/>
              </a:rPr>
              <a:t> </a:t>
            </a:r>
            <a:br>
              <a:rPr lang="de-DE" sz="2400" b="1" dirty="0" smtClean="0">
                <a:latin typeface="Tahoma" pitchFamily="34" charset="0"/>
                <a:cs typeface="Times New Roman" pitchFamily="18" charset="0"/>
              </a:rPr>
            </a:br>
            <a:r>
              <a:rPr lang="de-DE" sz="2400" b="1" dirty="0" smtClean="0">
                <a:latin typeface="Tahoma" pitchFamily="34" charset="0"/>
                <a:cs typeface="Times New Roman" pitchFamily="18" charset="0"/>
              </a:rPr>
              <a:t/>
            </a:r>
            <a:br>
              <a:rPr lang="de-DE" sz="2400" b="1" dirty="0" smtClean="0">
                <a:latin typeface="Tahoma" pitchFamily="34" charset="0"/>
                <a:cs typeface="Times New Roman" pitchFamily="18" charset="0"/>
              </a:rPr>
            </a:br>
            <a:r>
              <a:rPr lang="de-DE" sz="2400" b="1" dirty="0" smtClean="0">
                <a:latin typeface="Tahoma" pitchFamily="34" charset="0"/>
                <a:cs typeface="Times New Roman" pitchFamily="18" charset="0"/>
              </a:rPr>
              <a:t/>
            </a:r>
            <a:br>
              <a:rPr lang="de-DE" sz="2400" b="1" dirty="0" smtClean="0">
                <a:latin typeface="Tahoma" pitchFamily="34" charset="0"/>
                <a:cs typeface="Times New Roman" pitchFamily="18" charset="0"/>
              </a:rPr>
            </a:br>
            <a:r>
              <a:rPr lang="en-GB" sz="1600" dirty="0" smtClean="0">
                <a:latin typeface="Lucida Sans Unicode" pitchFamily="34" charset="0"/>
                <a:ea typeface="Times New Roman" pitchFamily="18" charset="0"/>
                <a:cs typeface="Lucida Sans Unicode" pitchFamily="34" charset="0"/>
              </a:rPr>
              <a:t>Authors/presenter: R. Koenig, APC GmbH, </a:t>
            </a:r>
            <a:r>
              <a:rPr lang="en-GB" sz="1600" dirty="0" err="1" smtClean="0">
                <a:latin typeface="Lucida Sans Unicode" pitchFamily="34" charset="0"/>
                <a:ea typeface="Times New Roman" pitchFamily="18" charset="0"/>
                <a:cs typeface="Lucida Sans Unicode" pitchFamily="34" charset="0"/>
              </a:rPr>
              <a:t>Eschborn</a:t>
            </a:r>
            <a:r>
              <a:rPr lang="en-GB" sz="1600" dirty="0" smtClean="0">
                <a:latin typeface="Lucida Sans Unicode" pitchFamily="34" charset="0"/>
                <a:ea typeface="Times New Roman" pitchFamily="18" charset="0"/>
                <a:cs typeface="Lucida Sans Unicode" pitchFamily="34" charset="0"/>
              </a:rPr>
              <a:t>, Germany;</a:t>
            </a:r>
            <a:br>
              <a:rPr lang="en-GB" sz="1600" dirty="0" smtClean="0">
                <a:latin typeface="Lucida Sans Unicode" pitchFamily="34" charset="0"/>
                <a:ea typeface="Times New Roman" pitchFamily="18" charset="0"/>
                <a:cs typeface="Lucida Sans Unicode" pitchFamily="34" charset="0"/>
              </a:rPr>
            </a:br>
            <a:r>
              <a:rPr lang="en-GB" sz="1600" dirty="0" smtClean="0">
                <a:latin typeface="Lucida Sans Unicode" pitchFamily="34" charset="0"/>
                <a:ea typeface="Times New Roman" pitchFamily="18" charset="0"/>
                <a:cs typeface="Lucida Sans Unicode" pitchFamily="34" charset="0"/>
              </a:rPr>
              <a:t> L. Davies, HSL, Buxton, Great Britain;</a:t>
            </a:r>
            <a:br>
              <a:rPr lang="en-GB" sz="1600" dirty="0" smtClean="0">
                <a:latin typeface="Lucida Sans Unicode" pitchFamily="34" charset="0"/>
                <a:ea typeface="Times New Roman" pitchFamily="18" charset="0"/>
                <a:cs typeface="Lucida Sans Unicode" pitchFamily="34" charset="0"/>
              </a:rPr>
            </a:br>
            <a:r>
              <a:rPr lang="en-GB" sz="1600" dirty="0" smtClean="0">
                <a:latin typeface="Lucida Sans Unicode" pitchFamily="34" charset="0"/>
                <a:ea typeface="Times New Roman" pitchFamily="18" charset="0"/>
                <a:cs typeface="Lucida Sans Unicode" pitchFamily="34" charset="0"/>
              </a:rPr>
              <a:t> N. </a:t>
            </a:r>
            <a:r>
              <a:rPr lang="en-GB" sz="1600" dirty="0" err="1" smtClean="0">
                <a:latin typeface="Lucida Sans Unicode" pitchFamily="34" charset="0"/>
                <a:ea typeface="Times New Roman" pitchFamily="18" charset="0"/>
                <a:cs typeface="Lucida Sans Unicode" pitchFamily="34" charset="0"/>
              </a:rPr>
              <a:t>Hoefert</a:t>
            </a:r>
            <a:r>
              <a:rPr lang="en-GB" sz="1600" dirty="0" smtClean="0">
                <a:latin typeface="Lucida Sans Unicode" pitchFamily="34" charset="0"/>
                <a:ea typeface="Times New Roman" pitchFamily="18" charset="0"/>
                <a:cs typeface="Lucida Sans Unicode" pitchFamily="34" charset="0"/>
              </a:rPr>
              <a:t>, VDI, Düsseldorf, Germany;</a:t>
            </a:r>
            <a:br>
              <a:rPr lang="en-GB" sz="1600" dirty="0" smtClean="0">
                <a:latin typeface="Lucida Sans Unicode" pitchFamily="34" charset="0"/>
                <a:ea typeface="Times New Roman" pitchFamily="18" charset="0"/>
                <a:cs typeface="Lucida Sans Unicode" pitchFamily="34" charset="0"/>
              </a:rPr>
            </a:br>
            <a:r>
              <a:rPr lang="en-GB" sz="1600" dirty="0" smtClean="0">
                <a:latin typeface="Lucida Sans Unicode" pitchFamily="34" charset="0"/>
                <a:ea typeface="Times New Roman" pitchFamily="18" charset="0"/>
                <a:cs typeface="Lucida Sans Unicode" pitchFamily="34" charset="0"/>
              </a:rPr>
              <a:t> Jan </a:t>
            </a:r>
            <a:r>
              <a:rPr lang="en-GB" sz="1600" dirty="0" err="1" smtClean="0">
                <a:latin typeface="Lucida Sans Unicode" pitchFamily="34" charset="0"/>
                <a:ea typeface="Times New Roman" pitchFamily="18" charset="0"/>
                <a:cs typeface="Lucida Sans Unicode" pitchFamily="34" charset="0"/>
              </a:rPr>
              <a:t>Tempelman</a:t>
            </a:r>
            <a:r>
              <a:rPr lang="en-GB" sz="1600" dirty="0" smtClean="0">
                <a:latin typeface="Lucida Sans Unicode" pitchFamily="34" charset="0"/>
                <a:ea typeface="Times New Roman" pitchFamily="18" charset="0"/>
                <a:cs typeface="Lucida Sans Unicode" pitchFamily="34" charset="0"/>
              </a:rPr>
              <a:t>, TNO, Utrecht, Netherlands</a:t>
            </a:r>
            <a:r>
              <a:rPr lang="de-DE" sz="2400" dirty="0" smtClean="0">
                <a:latin typeface="Lucida Sans Unicode" pitchFamily="34" charset="0"/>
                <a:ea typeface="Times New Roman" pitchFamily="18" charset="0"/>
                <a:cs typeface="Lucida Sans Unicode" pitchFamily="34" charset="0"/>
              </a:rPr>
              <a:t/>
            </a:r>
            <a:br>
              <a:rPr lang="de-DE" sz="2400" dirty="0" smtClean="0">
                <a:latin typeface="Lucida Sans Unicode" pitchFamily="34" charset="0"/>
                <a:ea typeface="Times New Roman" pitchFamily="18" charset="0"/>
                <a:cs typeface="Lucida Sans Unicode" pitchFamily="34" charset="0"/>
              </a:rPr>
            </a:br>
            <a:r>
              <a:rPr lang="de-DE" sz="2400" b="1" dirty="0" smtClean="0">
                <a:latin typeface="Tahoma" pitchFamily="34" charset="0"/>
                <a:cs typeface="Tahoma" pitchFamily="34" charset="0"/>
              </a:rPr>
              <a:t/>
            </a:r>
            <a:br>
              <a:rPr lang="de-DE" sz="2400" b="1" dirty="0" smtClean="0">
                <a:latin typeface="Tahoma" pitchFamily="34" charset="0"/>
                <a:cs typeface="Tahoma" pitchFamily="34" charset="0"/>
              </a:rPr>
            </a:br>
            <a:endParaRPr lang="en-GB" sz="2000" b="1" dirty="0" smtClean="0">
              <a:latin typeface="Tahoma" pitchFamily="34" charset="0"/>
              <a:cs typeface="Tahoma" pitchFamily="34" charset="0"/>
            </a:endParaRPr>
          </a:p>
        </p:txBody>
      </p:sp>
      <p:sp>
        <p:nvSpPr>
          <p:cNvPr id="2052" name="Rectangle 7"/>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Tree>
  </p:cSld>
  <p:clrMapOvr>
    <a:masterClrMapping/>
  </p:clrMapOvr>
  <p:transition spd="med" advTm="34109">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246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246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2469" name="Rectangle 48"/>
          <p:cNvSpPr>
            <a:spLocks noGrp="1" noChangeArrowheads="1"/>
          </p:cNvSpPr>
          <p:nvPr>
            <p:ph type="title" idx="4294967295"/>
          </p:nvPr>
        </p:nvSpPr>
        <p:spPr>
          <a:xfrm>
            <a:off x="539750" y="836613"/>
            <a:ext cx="8077200" cy="547687"/>
          </a:xfrm>
          <a:noFill/>
        </p:spPr>
        <p:txBody>
          <a:bodyPr anchor="t"/>
          <a:lstStyle/>
          <a:p>
            <a:pPr algn="ctr"/>
            <a:r>
              <a:rPr lang="de-DE" sz="2800" b="1" smtClean="0">
                <a:latin typeface="Tahoma" pitchFamily="34" charset="0"/>
                <a:cs typeface="Tahoma" pitchFamily="34" charset="0"/>
              </a:rPr>
              <a:t>ISO 14966 PT Scheme</a:t>
            </a:r>
            <a:br>
              <a:rPr lang="de-DE" sz="2800" b="1" smtClean="0">
                <a:latin typeface="Tahoma" pitchFamily="34" charset="0"/>
                <a:cs typeface="Tahoma" pitchFamily="34" charset="0"/>
              </a:rPr>
            </a:br>
            <a:r>
              <a:rPr lang="de-DE" sz="2800" b="1" smtClean="0">
                <a:latin typeface="Tahoma" pitchFamily="34" charset="0"/>
                <a:cs typeface="Tahoma" pitchFamily="34" charset="0"/>
              </a:rPr>
              <a:t>(</a:t>
            </a:r>
            <a:r>
              <a:rPr lang="de-DE" sz="2400" b="1" smtClean="0">
                <a:latin typeface="Tahoma" pitchFamily="34" charset="0"/>
                <a:cs typeface="Tahoma" pitchFamily="34" charset="0"/>
              </a:rPr>
              <a:t>production of loaded filter cassettes)</a:t>
            </a:r>
            <a:endParaRPr lang="en-GB" sz="2400" b="1" smtClean="0">
              <a:latin typeface="Lucida Sans Unicode" pitchFamily="34" charset="0"/>
              <a:cs typeface="Tahoma" pitchFamily="34" charset="0"/>
            </a:endParaRPr>
          </a:p>
        </p:txBody>
      </p:sp>
      <p:sp>
        <p:nvSpPr>
          <p:cNvPr id="62472" name="Text Box 4"/>
          <p:cNvSpPr txBox="1">
            <a:spLocks noChangeArrowheads="1"/>
          </p:cNvSpPr>
          <p:nvPr/>
        </p:nvSpPr>
        <p:spPr bwMode="auto">
          <a:xfrm>
            <a:off x="1331913" y="2133600"/>
            <a:ext cx="6248400" cy="4154984"/>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Sample production is achieved by HSL using a combination of a modified dustiness tester to generate airborne </a:t>
            </a:r>
            <a:r>
              <a:rPr lang="en-US" dirty="0" err="1">
                <a:latin typeface="Lucida Sans Unicode" pitchFamily="34" charset="0"/>
                <a:cs typeface="Times New Roman" pitchFamily="18" charset="0"/>
              </a:rPr>
              <a:t>fibre</a:t>
            </a:r>
            <a:r>
              <a:rPr lang="en-US" dirty="0">
                <a:latin typeface="Lucida Sans Unicode" pitchFamily="34" charset="0"/>
                <a:cs typeface="Times New Roman" pitchFamily="18" charset="0"/>
              </a:rPr>
              <a:t> concentrations and a multi-port sampling device – the “</a:t>
            </a:r>
            <a:r>
              <a:rPr lang="en-US" dirty="0" smtClean="0">
                <a:latin typeface="Lucida Sans Unicode" pitchFamily="34" charset="0"/>
                <a:cs typeface="Times New Roman" pitchFamily="18" charset="0"/>
              </a:rPr>
              <a:t>Sputnik”.</a:t>
            </a:r>
          </a:p>
          <a:p>
            <a:pPr algn="ct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A </a:t>
            </a:r>
            <a:r>
              <a:rPr lang="en-US" dirty="0">
                <a:latin typeface="Lucida Sans Unicode" pitchFamily="34" charset="0"/>
                <a:cs typeface="Times New Roman" pitchFamily="18" charset="0"/>
              </a:rPr>
              <a:t>combination of commercial asbestos containing materials and specially prepared spiked </a:t>
            </a:r>
            <a:r>
              <a:rPr lang="en-US" dirty="0" smtClean="0">
                <a:latin typeface="Lucida Sans Unicode" pitchFamily="34" charset="0"/>
                <a:cs typeface="Times New Roman" pitchFamily="18" charset="0"/>
              </a:rPr>
              <a:t>materials was the source for generating the dust for the filter loading</a:t>
            </a:r>
            <a:endParaRPr lang="de-DE" dirty="0">
              <a:latin typeface="Lucida Sans Unicode" pitchFamily="34" charset="0"/>
              <a:cs typeface="Times New Roman" pitchFamily="18" charset="0"/>
            </a:endParaRPr>
          </a:p>
        </p:txBody>
      </p:sp>
    </p:spTree>
  </p:cSld>
  <p:clrMapOvr>
    <a:masterClrMapping/>
  </p:clrMapOvr>
  <p:transition spd="med" advTm="5585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3491"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3492"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3493" name="Rectangle 48"/>
          <p:cNvSpPr>
            <a:spLocks noGrp="1" noChangeArrowheads="1"/>
          </p:cNvSpPr>
          <p:nvPr>
            <p:ph type="title" idx="4294967295"/>
          </p:nvPr>
        </p:nvSpPr>
        <p:spPr>
          <a:xfrm>
            <a:off x="539750" y="836613"/>
            <a:ext cx="8077200" cy="547687"/>
          </a:xfrm>
          <a:noFill/>
        </p:spPr>
        <p:txBody>
          <a:bodyPr anchor="t"/>
          <a:lstStyle/>
          <a:p>
            <a:pPr algn="ctr"/>
            <a:r>
              <a:rPr lang="de-DE" sz="2800" b="1" smtClean="0">
                <a:latin typeface="Tahoma" pitchFamily="34" charset="0"/>
                <a:cs typeface="Tahoma" pitchFamily="34" charset="0"/>
              </a:rPr>
              <a:t>ISO 14966 PT Scheme</a:t>
            </a:r>
            <a:br>
              <a:rPr lang="de-DE" sz="2800" b="1" smtClean="0">
                <a:latin typeface="Tahoma" pitchFamily="34" charset="0"/>
                <a:cs typeface="Tahoma" pitchFamily="34" charset="0"/>
              </a:rPr>
            </a:br>
            <a:r>
              <a:rPr lang="de-DE" sz="2800" b="1" smtClean="0">
                <a:latin typeface="Tahoma" pitchFamily="34" charset="0"/>
                <a:cs typeface="Tahoma" pitchFamily="34" charset="0"/>
              </a:rPr>
              <a:t>(</a:t>
            </a:r>
            <a:r>
              <a:rPr lang="de-DE" sz="2400" b="1" smtClean="0">
                <a:latin typeface="Tahoma" pitchFamily="34" charset="0"/>
                <a:cs typeface="Tahoma" pitchFamily="34" charset="0"/>
              </a:rPr>
              <a:t>production of loaded filter cassettes)</a:t>
            </a:r>
            <a:endParaRPr lang="en-GB" sz="2400" b="1" smtClean="0">
              <a:latin typeface="Lucida Sans Unicode" pitchFamily="34" charset="0"/>
              <a:cs typeface="Tahoma" pitchFamily="34" charset="0"/>
            </a:endParaRPr>
          </a:p>
        </p:txBody>
      </p:sp>
      <p:sp>
        <p:nvSpPr>
          <p:cNvPr id="63494" name="Text Box 4"/>
          <p:cNvSpPr txBox="1">
            <a:spLocks noChangeArrowheads="1"/>
          </p:cNvSpPr>
          <p:nvPr/>
        </p:nvSpPr>
        <p:spPr bwMode="auto">
          <a:xfrm>
            <a:off x="1258888" y="1916113"/>
            <a:ext cx="6248400" cy="4524315"/>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Using a critical orifice and a sampling flow rate of around 1.8 </a:t>
            </a:r>
            <a:r>
              <a:rPr lang="en-US" dirty="0" err="1">
                <a:latin typeface="Lucida Sans Unicode" pitchFamily="34" charset="0"/>
                <a:cs typeface="Times New Roman" pitchFamily="18" charset="0"/>
              </a:rPr>
              <a:t>litres</a:t>
            </a:r>
            <a:r>
              <a:rPr lang="en-US" dirty="0">
                <a:latin typeface="Lucida Sans Unicode" pitchFamily="34" charset="0"/>
                <a:cs typeface="Times New Roman" pitchFamily="18" charset="0"/>
              </a:rPr>
              <a:t> per minute, the “sputnik” has the capability to collect up to 114 equally loaded filters (mounted in cassettes), in one batch.</a:t>
            </a:r>
          </a:p>
          <a:p>
            <a:pPr algn="ctr"/>
            <a:endParaRPr lang="en-US" dirty="0">
              <a:latin typeface="Lucida Sans Unicode" pitchFamily="34" charset="0"/>
              <a:cs typeface="Times New Roman" pitchFamily="18" charset="0"/>
            </a:endParaRPr>
          </a:p>
          <a:p>
            <a:pPr algn="ctr"/>
            <a:r>
              <a:rPr lang="en-US" dirty="0">
                <a:latin typeface="Lucida Sans Unicode" pitchFamily="34" charset="0"/>
                <a:cs typeface="Times New Roman" pitchFamily="18" charset="0"/>
              </a:rPr>
              <a:t>In the first pilot PT scheme two differently loaded filters were used together with an ambient air filter generated by parallel sampling at the same location.</a:t>
            </a:r>
            <a:endParaRPr lang="de-DE" dirty="0">
              <a:latin typeface="Lucida Sans Unicode" pitchFamily="34" charset="0"/>
              <a:cs typeface="Times New Roman" pitchFamily="18" charset="0"/>
            </a:endParaRPr>
          </a:p>
        </p:txBody>
      </p:sp>
    </p:spTree>
  </p:cSld>
  <p:clrMapOvr>
    <a:masterClrMapping/>
  </p:clrMapOvr>
  <p:transition spd="med" advTm="558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0"/>
                                  </p:stCondLst>
                                  <p:childTnLst>
                                    <p:set>
                                      <p:cBhvr>
                                        <p:cTn id="9" dur="1" fill="hold">
                                          <p:stCondLst>
                                            <p:cond delay="0"/>
                                          </p:stCondLst>
                                        </p:cTn>
                                        <p:tgtEl>
                                          <p:spTgt spid="634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4515"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4516"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4517" name="Rectangle 48"/>
          <p:cNvSpPr>
            <a:spLocks noGrp="1" noChangeArrowheads="1"/>
          </p:cNvSpPr>
          <p:nvPr>
            <p:ph type="title" idx="4294967295"/>
          </p:nvPr>
        </p:nvSpPr>
        <p:spPr>
          <a:xfrm>
            <a:off x="539750" y="836613"/>
            <a:ext cx="8077200" cy="547687"/>
          </a:xfrm>
          <a:noFill/>
        </p:spPr>
        <p:txBody>
          <a:bodyPr anchor="t"/>
          <a:lstStyle/>
          <a:p>
            <a:pPr algn="ctr"/>
            <a:r>
              <a:rPr lang="de-DE" sz="2800" b="1" smtClean="0">
                <a:latin typeface="Tahoma" pitchFamily="34" charset="0"/>
                <a:cs typeface="Tahoma" pitchFamily="34" charset="0"/>
              </a:rPr>
              <a:t>ISO 14966 PT Scheme</a:t>
            </a:r>
            <a:br>
              <a:rPr lang="de-DE" sz="2800" b="1" smtClean="0">
                <a:latin typeface="Tahoma" pitchFamily="34" charset="0"/>
                <a:cs typeface="Tahoma" pitchFamily="34" charset="0"/>
              </a:rPr>
            </a:br>
            <a:r>
              <a:rPr lang="de-DE" sz="2800" b="1" smtClean="0">
                <a:latin typeface="Tahoma" pitchFamily="34" charset="0"/>
                <a:cs typeface="Tahoma" pitchFamily="34" charset="0"/>
              </a:rPr>
              <a:t>(</a:t>
            </a:r>
            <a:r>
              <a:rPr lang="de-DE" sz="2400" b="1" smtClean="0">
                <a:latin typeface="Tahoma" pitchFamily="34" charset="0"/>
                <a:cs typeface="Tahoma" pitchFamily="34" charset="0"/>
              </a:rPr>
              <a:t>production of loaded filter cassettes)</a:t>
            </a:r>
            <a:endParaRPr lang="en-GB" sz="2400" b="1" smtClean="0">
              <a:latin typeface="Lucida Sans Unicode" pitchFamily="34" charset="0"/>
              <a:cs typeface="Tahoma" pitchFamily="34" charset="0"/>
            </a:endParaRPr>
          </a:p>
        </p:txBody>
      </p:sp>
      <p:pic>
        <p:nvPicPr>
          <p:cNvPr id="64519" name="Picture 7" descr="IMG_0411b"/>
          <p:cNvPicPr>
            <a:picLocks noChangeAspect="1" noChangeArrowheads="1"/>
          </p:cNvPicPr>
          <p:nvPr/>
        </p:nvPicPr>
        <p:blipFill>
          <a:blip r:embed="rId2" cstate="print"/>
          <a:srcRect/>
          <a:stretch>
            <a:fillRect/>
          </a:stretch>
        </p:blipFill>
        <p:spPr bwMode="auto">
          <a:xfrm>
            <a:off x="971550" y="1844675"/>
            <a:ext cx="3219450" cy="4291013"/>
          </a:xfrm>
          <a:prstGeom prst="rect">
            <a:avLst/>
          </a:prstGeom>
          <a:noFill/>
        </p:spPr>
      </p:pic>
      <p:pic>
        <p:nvPicPr>
          <p:cNvPr id="64520" name="Picture 8" descr="IMG_0413b"/>
          <p:cNvPicPr>
            <a:picLocks noChangeAspect="1" noChangeArrowheads="1"/>
          </p:cNvPicPr>
          <p:nvPr/>
        </p:nvPicPr>
        <p:blipFill>
          <a:blip r:embed="rId3" cstate="print"/>
          <a:srcRect/>
          <a:stretch>
            <a:fillRect/>
          </a:stretch>
        </p:blipFill>
        <p:spPr bwMode="auto">
          <a:xfrm>
            <a:off x="4427538" y="2708275"/>
            <a:ext cx="3873500" cy="2905125"/>
          </a:xfrm>
          <a:prstGeom prst="rect">
            <a:avLst/>
          </a:prstGeom>
          <a:noFill/>
        </p:spPr>
      </p:pic>
    </p:spTree>
  </p:cSld>
  <p:clrMapOvr>
    <a:masterClrMapping/>
  </p:clrMapOvr>
  <p:transition spd="med" advTm="558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5539"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5540"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5545" name="Rectangle 9"/>
          <p:cNvSpPr>
            <a:spLocks noChangeArrowheads="1"/>
          </p:cNvSpPr>
          <p:nvPr/>
        </p:nvSpPr>
        <p:spPr bwMode="auto">
          <a:xfrm>
            <a:off x="0" y="2190750"/>
            <a:ext cx="9144000" cy="0"/>
          </a:xfrm>
          <a:prstGeom prst="rect">
            <a:avLst/>
          </a:prstGeom>
          <a:noFill/>
          <a:ln w="9525">
            <a:noFill/>
            <a:miter lim="800000"/>
            <a:headEnd/>
            <a:tailEnd/>
          </a:ln>
          <a:effectLst/>
        </p:spPr>
        <p:txBody>
          <a:bodyPr wrap="none" anchor="ctr">
            <a:spAutoFit/>
          </a:bodyPr>
          <a:lstStyle/>
          <a:p>
            <a:endParaRPr lang="de-DE"/>
          </a:p>
        </p:txBody>
      </p:sp>
      <p:sp>
        <p:nvSpPr>
          <p:cNvPr id="65547" name="Rectangle 11"/>
          <p:cNvSpPr>
            <a:spLocks noChangeArrowheads="1"/>
          </p:cNvSpPr>
          <p:nvPr/>
        </p:nvSpPr>
        <p:spPr bwMode="auto">
          <a:xfrm>
            <a:off x="0" y="1398588"/>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5546" name="Object 10"/>
          <p:cNvGraphicFramePr>
            <a:graphicFrameLocks noChangeAspect="1"/>
          </p:cNvGraphicFramePr>
          <p:nvPr/>
        </p:nvGraphicFramePr>
        <p:xfrm>
          <a:off x="2203450" y="544513"/>
          <a:ext cx="4965700" cy="5553075"/>
        </p:xfrm>
        <a:graphic>
          <a:graphicData uri="http://schemas.openxmlformats.org/presentationml/2006/ole">
            <p:oleObj spid="_x0000_s65546" name="MS Organigramm" r:id="rId3" imgW="3651120" imgH="4070160" progId="">
              <p:embed/>
            </p:oleObj>
          </a:graphicData>
        </a:graphic>
      </p:graphicFrame>
    </p:spTree>
  </p:cSld>
  <p:clrMapOvr>
    <a:masterClrMapping/>
  </p:clrMapOvr>
  <p:transition spd="med" advTm="5585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6563"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6564"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6565" name="Rectangle 48"/>
          <p:cNvSpPr>
            <a:spLocks noGrp="1" noChangeArrowheads="1"/>
          </p:cNvSpPr>
          <p:nvPr>
            <p:ph type="title" idx="4294967295"/>
          </p:nvPr>
        </p:nvSpPr>
        <p:spPr>
          <a:xfrm>
            <a:off x="395288" y="549275"/>
            <a:ext cx="8077200" cy="547688"/>
          </a:xfrm>
          <a:noFill/>
        </p:spPr>
        <p:txBody>
          <a:bodyPr anchor="t"/>
          <a:lstStyle/>
          <a:p>
            <a:pPr algn="ctr"/>
            <a:r>
              <a:rPr lang="de-DE" sz="2800" b="1" smtClean="0">
                <a:latin typeface="Tahoma" pitchFamily="34" charset="0"/>
                <a:cs typeface="Tahoma" pitchFamily="34" charset="0"/>
              </a:rPr>
              <a:t>ISO 14966 PT Scheme</a:t>
            </a:r>
            <a:br>
              <a:rPr lang="de-DE" sz="2800" b="1" smtClean="0">
                <a:latin typeface="Tahoma" pitchFamily="34" charset="0"/>
                <a:cs typeface="Tahoma" pitchFamily="34" charset="0"/>
              </a:rPr>
            </a:br>
            <a:r>
              <a:rPr lang="de-DE" sz="2000" b="1" smtClean="0">
                <a:latin typeface="Tahoma" pitchFamily="34" charset="0"/>
                <a:cs typeface="Tahoma" pitchFamily="34" charset="0"/>
              </a:rPr>
              <a:t>Additional Information Package</a:t>
            </a:r>
            <a:endParaRPr lang="en-GB" sz="2000" b="1" smtClean="0">
              <a:latin typeface="Lucida Sans Unicode" pitchFamily="34" charset="0"/>
              <a:cs typeface="Tahoma" pitchFamily="34" charset="0"/>
            </a:endParaRPr>
          </a:p>
        </p:txBody>
      </p:sp>
      <p:sp>
        <p:nvSpPr>
          <p:cNvPr id="66567" name="Text Box 4"/>
          <p:cNvSpPr txBox="1">
            <a:spLocks noChangeArrowheads="1"/>
          </p:cNvSpPr>
          <p:nvPr/>
        </p:nvSpPr>
        <p:spPr bwMode="auto">
          <a:xfrm>
            <a:off x="1331913" y="1773238"/>
            <a:ext cx="6248400" cy="3046988"/>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An additional information package</a:t>
            </a:r>
          </a:p>
          <a:p>
            <a:pPr algn="ctr"/>
            <a:r>
              <a:rPr lang="en-US" dirty="0">
                <a:latin typeface="Lucida Sans Unicode" pitchFamily="34" charset="0"/>
                <a:cs typeface="Times New Roman" pitchFamily="18" charset="0"/>
              </a:rPr>
              <a:t>was sent together with the samples, to ensure with other things, that the counting rules are well understood. Most people use WHO counting rules in their every day business, which are different in some cases from ISO counting rules</a:t>
            </a:r>
            <a:endParaRPr lang="de-DE" dirty="0">
              <a:latin typeface="Lucida Sans Unicode" pitchFamily="34" charset="0"/>
              <a:cs typeface="Times New Roman" pitchFamily="18" charset="0"/>
            </a:endParaRPr>
          </a:p>
        </p:txBody>
      </p:sp>
    </p:spTree>
  </p:cSld>
  <p:clrMapOvr>
    <a:masterClrMapping/>
  </p:clrMapOvr>
  <p:transition spd="med" advTm="5585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dirty="0" smtClean="0">
                <a:latin typeface="Tahoma" pitchFamily="34" charset="0"/>
                <a:cs typeface="Tahoma" pitchFamily="34" charset="0"/>
              </a:rPr>
              <a:t>Pilot PT </a:t>
            </a:r>
            <a:r>
              <a:rPr lang="de-DE" sz="2800" b="1" dirty="0" err="1" smtClean="0">
                <a:latin typeface="Tahoma" pitchFamily="34" charset="0"/>
                <a:cs typeface="Tahoma" pitchFamily="34" charset="0"/>
              </a:rPr>
              <a:t>Scheme</a:t>
            </a:r>
            <a:r>
              <a:rPr lang="de-DE" sz="2800" b="1" dirty="0" smtClean="0">
                <a:latin typeface="Tahoma" pitchFamily="34" charset="0"/>
                <a:cs typeface="Tahoma" pitchFamily="34" charset="0"/>
              </a:rPr>
              <a:t> ISO 14966</a:t>
            </a:r>
            <a:endParaRPr lang="en-GB" sz="2000" b="1" dirty="0" smtClean="0">
              <a:latin typeface="Lucida Sans Unicode" pitchFamily="34" charset="0"/>
              <a:cs typeface="Tahoma" pitchFamily="34" charset="0"/>
            </a:endParaRPr>
          </a:p>
        </p:txBody>
      </p:sp>
      <p:sp>
        <p:nvSpPr>
          <p:cNvPr id="67593" name="Text Box 4"/>
          <p:cNvSpPr txBox="1">
            <a:spLocks noChangeArrowheads="1"/>
          </p:cNvSpPr>
          <p:nvPr/>
        </p:nvSpPr>
        <p:spPr bwMode="auto">
          <a:xfrm>
            <a:off x="1331913" y="1773238"/>
            <a:ext cx="6248400" cy="1938992"/>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During this first trial the number of participants was limited to 15 laboratories, representing five European countries (Austria, Germany, Great Britain, Netherlands and Switzerland). </a:t>
            </a:r>
            <a:endParaRPr lang="de-DE" dirty="0">
              <a:latin typeface="Lucida Sans Unicode" pitchFamily="34" charset="0"/>
              <a:cs typeface="Times New Roman" pitchFamily="18" charset="0"/>
            </a:endParaRPr>
          </a:p>
        </p:txBody>
      </p:sp>
    </p:spTree>
  </p:cSld>
  <p:clrMapOvr>
    <a:masterClrMapping/>
  </p:clrMapOvr>
  <p:transition spd="med" advTm="5585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8611"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8612"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graphicFrame>
        <p:nvGraphicFramePr>
          <p:cNvPr id="70507" name="Group 1899"/>
          <p:cNvGraphicFramePr>
            <a:graphicFrameLocks noGrp="1"/>
          </p:cNvGraphicFramePr>
          <p:nvPr>
            <p:ph/>
          </p:nvPr>
        </p:nvGraphicFramePr>
        <p:xfrm>
          <a:off x="611188" y="620713"/>
          <a:ext cx="8077200" cy="5791206"/>
        </p:xfrm>
        <a:graphic>
          <a:graphicData uri="http://schemas.openxmlformats.org/drawingml/2006/table">
            <a:tbl>
              <a:tblPr/>
              <a:tblGrid>
                <a:gridCol w="958850"/>
                <a:gridCol w="920750"/>
                <a:gridCol w="919162"/>
                <a:gridCol w="919163"/>
                <a:gridCol w="920750"/>
                <a:gridCol w="919162"/>
                <a:gridCol w="919163"/>
                <a:gridCol w="1600200"/>
              </a:tblGrid>
              <a:tr h="636588">
                <a:tc gridSpan="8">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de-DE" sz="1400" b="1" i="0" u="none" strike="noStrike" cap="none" normalizeH="0" baseline="0" smtClean="0">
                          <a:ln>
                            <a:noFill/>
                          </a:ln>
                          <a:solidFill>
                            <a:schemeClr val="tx1"/>
                          </a:solidFill>
                          <a:effectLst/>
                          <a:latin typeface="Lucida Sans Unicode" pitchFamily="34" charset="0"/>
                          <a:cs typeface="Times New Roman" pitchFamily="18" charset="0"/>
                        </a:rPr>
                        <a:t>P</a:t>
                      </a:r>
                      <a:r>
                        <a:rPr kumimoji="1" lang="de-DE" sz="1400" b="1" i="0" u="none" strike="noStrike" cap="none" normalizeH="0" baseline="0" smtClean="0">
                          <a:ln>
                            <a:noFill/>
                          </a:ln>
                          <a:solidFill>
                            <a:schemeClr val="tx1"/>
                          </a:solidFill>
                          <a:effectLst/>
                          <a:latin typeface="Lucida Sans Unicode" pitchFamily="34" charset="0"/>
                        </a:rPr>
                        <a:t>ilot PT </a:t>
                      </a:r>
                      <a:r>
                        <a:rPr kumimoji="1" lang="de-DE" sz="1400" b="1" i="0" u="none" strike="noStrike" cap="none" normalizeH="0" baseline="0" err="1" smtClean="0">
                          <a:ln>
                            <a:noFill/>
                          </a:ln>
                          <a:solidFill>
                            <a:schemeClr val="tx1"/>
                          </a:solidFill>
                          <a:effectLst/>
                          <a:latin typeface="Lucida Sans Unicode" pitchFamily="34" charset="0"/>
                        </a:rPr>
                        <a:t>Scheme</a:t>
                      </a:r>
                      <a:r>
                        <a:rPr kumimoji="1" lang="de-DE" sz="1400" b="1" i="0" u="none" strike="noStrike" cap="none" normalizeH="0" baseline="0" smtClean="0">
                          <a:ln>
                            <a:noFill/>
                          </a:ln>
                          <a:solidFill>
                            <a:schemeClr val="tx1"/>
                          </a:solidFill>
                          <a:effectLst/>
                          <a:latin typeface="Lucida Sans Unicode" pitchFamily="34" charset="0"/>
                        </a:rPr>
                        <a:t> ISO 14966 </a:t>
                      </a:r>
                      <a:r>
                        <a:rPr kumimoji="1" lang="de-DE" sz="1400" b="1" i="0" u="none" strike="noStrike" cap="none" normalizeH="0" baseline="0" err="1" smtClean="0">
                          <a:ln>
                            <a:noFill/>
                          </a:ln>
                          <a:solidFill>
                            <a:schemeClr val="tx1"/>
                          </a:solidFill>
                          <a:effectLst/>
                          <a:latin typeface="Lucida Sans Unicode" pitchFamily="34" charset="0"/>
                        </a:rPr>
                        <a:t>Results</a:t>
                      </a:r>
                      <a:endParaRPr kumimoji="0" lang="de-DE" sz="14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err="1" smtClean="0">
                          <a:ln>
                            <a:noFill/>
                          </a:ln>
                          <a:solidFill>
                            <a:schemeClr val="tx1"/>
                          </a:solidFill>
                          <a:effectLst/>
                          <a:latin typeface="Lucida Sans Unicode" pitchFamily="34" charset="0"/>
                          <a:ea typeface="Times New Roman" pitchFamily="18" charset="0"/>
                          <a:cs typeface="Arial" charset="0"/>
                        </a:rPr>
                        <a:t>Fibre</a:t>
                      </a:r>
                      <a:r>
                        <a:rPr kumimoji="0" lang="de-DE" sz="1200" b="1" i="0" u="none" strike="noStrike" cap="none" normalizeH="0" baseline="0" smtClean="0">
                          <a:ln>
                            <a:noFill/>
                          </a:ln>
                          <a:solidFill>
                            <a:schemeClr val="tx1"/>
                          </a:solidFill>
                          <a:effectLst/>
                          <a:latin typeface="Lucida Sans Unicode" pitchFamily="34" charset="0"/>
                          <a:ea typeface="Times New Roman" pitchFamily="18" charset="0"/>
                          <a:cs typeface="Arial" charset="0"/>
                        </a:rPr>
                        <a:t> </a:t>
                      </a:r>
                      <a:r>
                        <a:rPr kumimoji="0" lang="de-DE" sz="1200" b="1" i="0" u="none" strike="noStrike" cap="none" normalizeH="0" baseline="0" err="1" smtClean="0">
                          <a:ln>
                            <a:noFill/>
                          </a:ln>
                          <a:solidFill>
                            <a:schemeClr val="tx1"/>
                          </a:solidFill>
                          <a:effectLst/>
                          <a:latin typeface="Lucida Sans Unicode" pitchFamily="34" charset="0"/>
                          <a:ea typeface="Times New Roman" pitchFamily="18" charset="0"/>
                          <a:cs typeface="Arial" charset="0"/>
                        </a:rPr>
                        <a:t>numbers</a:t>
                      </a:r>
                      <a:r>
                        <a:rPr kumimoji="0" lang="de-DE" sz="1200" b="1" i="0" u="none" strike="noStrike" cap="none" normalizeH="0" baseline="0" smtClean="0">
                          <a:ln>
                            <a:noFill/>
                          </a:ln>
                          <a:solidFill>
                            <a:schemeClr val="tx1"/>
                          </a:solidFill>
                          <a:effectLst/>
                          <a:latin typeface="Lucida Sans Unicode" pitchFamily="34" charset="0"/>
                          <a:ea typeface="Times New Roman" pitchFamily="18" charset="0"/>
                          <a:cs typeface="Arial" charset="0"/>
                        </a:rPr>
                        <a:t> (L &gt; 5 µm)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77813">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Laboratory</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Ambient air</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R 24</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R 25</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Evaluated filter area mm</a:t>
                      </a:r>
                      <a:r>
                        <a:rPr kumimoji="0" lang="de-DE" sz="11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Other In.</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Asbestos</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Other In</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Asbestos</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Other In.</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Asbestos</a:t>
                      </a:r>
                      <a:endParaRPr kumimoji="0" lang="de-D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22</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22</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30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1,05</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B</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32</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1,04</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C</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31</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1,03</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D</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22</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Arial" charset="0"/>
                          <a:ea typeface="Times New Roman" pitchFamily="18" charset="0"/>
                          <a:cs typeface="Arial" charset="0"/>
                        </a:rPr>
                        <a:t>1,01</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E</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42</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F</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13</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18</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G</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18</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H</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16</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1,01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38</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K</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B050"/>
                          </a:solidFill>
                          <a:effectLst/>
                          <a:latin typeface="Arial" charset="0"/>
                          <a:ea typeface="Times New Roman" pitchFamily="18" charset="0"/>
                          <a:cs typeface="Arial" charset="0"/>
                        </a:rPr>
                        <a:t>5,3</a:t>
                      </a:r>
                      <a:endParaRPr kumimoji="0" lang="en-US" sz="2400" b="1" i="0" u="none" strike="noStrike" cap="none" normalizeH="0" baseline="0" smtClean="0">
                        <a:ln>
                          <a:noFill/>
                        </a:ln>
                        <a:solidFill>
                          <a:srgbClr val="00B05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B050"/>
                          </a:solidFill>
                          <a:effectLst/>
                          <a:latin typeface="Arial" charset="0"/>
                          <a:ea typeface="Times New Roman" pitchFamily="18" charset="0"/>
                          <a:cs typeface="Arial" charset="0"/>
                        </a:rPr>
                        <a:t>12,9</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3300"/>
                          </a:solidFill>
                          <a:effectLst/>
                          <a:latin typeface="Arial" charset="0"/>
                          <a:ea typeface="Times New Roman" pitchFamily="18" charset="0"/>
                          <a:cs typeface="Arial" charset="0"/>
                        </a:rPr>
                        <a:t>1,7</a:t>
                      </a:r>
                      <a:endParaRPr kumimoji="0" lang="en-US" sz="2400" b="1" i="0" u="none" strike="noStrike" cap="none" normalizeH="0" baseline="0" smtClean="0">
                        <a:ln>
                          <a:noFill/>
                        </a:ln>
                        <a:solidFill>
                          <a:srgbClr val="FF330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L</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24</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1,01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14</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1,01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O</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0,5</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B050"/>
                          </a:solidFill>
                          <a:effectLst/>
                          <a:latin typeface="Arial" charset="0"/>
                          <a:ea typeface="Times New Roman" pitchFamily="18" charset="0"/>
                          <a:cs typeface="Arial" charset="0"/>
                        </a:rPr>
                        <a:t>2,7</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B050"/>
                          </a:solidFill>
                          <a:effectLst/>
                          <a:latin typeface="Arial" charset="0"/>
                          <a:ea typeface="Times New Roman" pitchFamily="18" charset="0"/>
                          <a:cs typeface="Arial" charset="0"/>
                        </a:rPr>
                        <a:t>7,7</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3300"/>
                          </a:solidFill>
                          <a:effectLst/>
                          <a:latin typeface="Arial" charset="0"/>
                          <a:ea typeface="Times New Roman" pitchFamily="18" charset="0"/>
                          <a:cs typeface="Arial" charset="0"/>
                        </a:rPr>
                        <a:t>1,83</a:t>
                      </a:r>
                      <a:endParaRPr kumimoji="0" lang="en-US" sz="2400" b="1" i="0" u="none" strike="noStrike" cap="none" normalizeH="0" baseline="0" smtClean="0">
                        <a:ln>
                          <a:noFill/>
                        </a:ln>
                        <a:solidFill>
                          <a:srgbClr val="FF330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P</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36</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Q</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26</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8">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accent1"/>
                          </a:solidFill>
                          <a:effectLst/>
                          <a:latin typeface="Arial" charset="0"/>
                          <a:ea typeface="Times New Roman" pitchFamily="18" charset="0"/>
                          <a:cs typeface="Arial" charset="0"/>
                        </a:rPr>
                        <a:t>green numbers</a:t>
                      </a:r>
                      <a:r>
                        <a:rPr kumimoji="0" lang="en-GB" sz="900" b="1" i="0" u="none" strike="noStrike" cap="none" normalizeH="0" baseline="0" smtClean="0">
                          <a:ln>
                            <a:noFill/>
                          </a:ln>
                          <a:solidFill>
                            <a:schemeClr val="tx1"/>
                          </a:solidFill>
                          <a:effectLst/>
                          <a:latin typeface="Arial" charset="0"/>
                          <a:ea typeface="Times New Roman" pitchFamily="18" charset="0"/>
                          <a:cs typeface="Arial" charset="0"/>
                        </a:rPr>
                        <a:t>: calculated for 1 mm</a:t>
                      </a:r>
                      <a:r>
                        <a:rPr kumimoji="0" lang="en-GB" sz="900" b="1" i="0" u="none" strike="noStrike" cap="none" normalizeH="0" baseline="0" smtClean="0">
                          <a:ln>
                            <a:noFill/>
                          </a:ln>
                          <a:solidFill>
                            <a:schemeClr val="tx1"/>
                          </a:solidFill>
                          <a:effectLst/>
                          <a:latin typeface="Times New Roman"/>
                          <a:ea typeface="Times New Roman" pitchFamily="18" charset="0"/>
                          <a:cs typeface="Arial" charset="0"/>
                        </a:rPr>
                        <a:t>²</a:t>
                      </a:r>
                      <a:r>
                        <a:rPr kumimoji="0" lang="en-GB" sz="900" b="1" i="0" u="none" strike="noStrike" cap="none" normalizeH="0" baseline="0" smtClean="0">
                          <a:ln>
                            <a:noFill/>
                          </a:ln>
                          <a:solidFill>
                            <a:schemeClr val="tx1"/>
                          </a:solidFill>
                          <a:effectLst/>
                          <a:latin typeface="Arial" charset="0"/>
                          <a:ea typeface="Times New Roman" pitchFamily="18" charset="0"/>
                          <a:cs typeface="Arial" charset="0"/>
                        </a:rPr>
                        <a:t> evaluated filter area</a:t>
                      </a:r>
                      <a:endParaRPr kumimoji="0" lang="en-GB"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cSld>
  <p:clrMapOvr>
    <a:masterClrMapping/>
  </p:clrMapOvr>
  <p:transition spd="med" advTm="5585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umsplatzhalter 3"/>
          <p:cNvSpPr txBox="1">
            <a:spLocks noGrp="1"/>
          </p:cNvSpPr>
          <p:nvPr/>
        </p:nvSpPr>
        <p:spPr bwMode="auto">
          <a:xfrm>
            <a:off x="251520" y="630932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8611"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8612"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graphicFrame>
        <p:nvGraphicFramePr>
          <p:cNvPr id="6" name="Diagramm 5"/>
          <p:cNvGraphicFramePr>
            <a:graphicFrameLocks noGrp="1"/>
          </p:cNvGraphicFramePr>
          <p:nvPr/>
        </p:nvGraphicFramePr>
        <p:xfrm>
          <a:off x="251520" y="836712"/>
          <a:ext cx="8640960" cy="50516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advTm="5585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smtClean="0">
                <a:latin typeface="Tahoma" pitchFamily="34" charset="0"/>
                <a:cs typeface="Tahoma" pitchFamily="34" charset="0"/>
              </a:rPr>
              <a:t>Pilot PT Scheme ISO 14966</a:t>
            </a:r>
            <a:endParaRPr lang="en-GB" sz="2000" b="1" smtClean="0">
              <a:latin typeface="Lucida Sans Unicode" pitchFamily="34" charset="0"/>
              <a:cs typeface="Tahoma" pitchFamily="34" charset="0"/>
            </a:endParaRPr>
          </a:p>
        </p:txBody>
      </p:sp>
      <p:sp>
        <p:nvSpPr>
          <p:cNvPr id="67593" name="Text Box 4"/>
          <p:cNvSpPr txBox="1">
            <a:spLocks noChangeArrowheads="1"/>
          </p:cNvSpPr>
          <p:nvPr/>
        </p:nvSpPr>
        <p:spPr bwMode="auto">
          <a:xfrm>
            <a:off x="1331913" y="1773238"/>
            <a:ext cx="6248400" cy="2308324"/>
          </a:xfrm>
          <a:prstGeom prst="rect">
            <a:avLst/>
          </a:prstGeom>
          <a:noFill/>
          <a:ln w="9525">
            <a:noFill/>
            <a:miter lim="800000"/>
            <a:headEnd/>
            <a:tailEnd/>
          </a:ln>
        </p:spPr>
        <p:txBody>
          <a:bodyPr wrap="square">
            <a:spAutoFit/>
          </a:bodyPr>
          <a:lstStyle/>
          <a:p>
            <a:pPr algn="ctr"/>
            <a:r>
              <a:rPr lang="en-US" dirty="0" smtClean="0">
                <a:latin typeface="Lucida Sans Unicode" pitchFamily="34" charset="0"/>
                <a:cs typeface="Times New Roman" pitchFamily="18" charset="0"/>
              </a:rPr>
              <a:t>Asbestos varieties in the sample:</a:t>
            </a:r>
          </a:p>
          <a:p>
            <a:pPr algn="ctr"/>
            <a:r>
              <a:rPr lang="en-US" dirty="0" smtClean="0">
                <a:latin typeface="Lucida Sans Unicode" pitchFamily="34" charset="0"/>
                <a:cs typeface="Times New Roman" pitchFamily="18" charset="0"/>
              </a:rPr>
              <a:t>50 % </a:t>
            </a:r>
            <a:r>
              <a:rPr lang="en-US" dirty="0" err="1" smtClean="0">
                <a:latin typeface="Lucida Sans Unicode" pitchFamily="34" charset="0"/>
                <a:cs typeface="Times New Roman" pitchFamily="18" charset="0"/>
              </a:rPr>
              <a:t>crocidolite</a:t>
            </a: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45% </a:t>
            </a:r>
            <a:r>
              <a:rPr lang="en-US" dirty="0" err="1" smtClean="0">
                <a:latin typeface="Lucida Sans Unicode" pitchFamily="34" charset="0"/>
                <a:cs typeface="Times New Roman" pitchFamily="18" charset="0"/>
              </a:rPr>
              <a:t>amosite</a:t>
            </a: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5% </a:t>
            </a:r>
            <a:r>
              <a:rPr lang="en-US" dirty="0" err="1" smtClean="0">
                <a:latin typeface="Lucida Sans Unicode" pitchFamily="34" charset="0"/>
                <a:cs typeface="Times New Roman" pitchFamily="18" charset="0"/>
              </a:rPr>
              <a:t>chrysotile</a:t>
            </a:r>
            <a:endParaRPr lang="en-US" dirty="0" smtClean="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r>
              <a:rPr lang="en-US" b="1" dirty="0" smtClean="0">
                <a:latin typeface="Lucida Sans Unicode" pitchFamily="34" charset="0"/>
                <a:cs typeface="Times New Roman" pitchFamily="18" charset="0"/>
              </a:rPr>
              <a:t> </a:t>
            </a:r>
            <a:endParaRPr lang="de-DE" b="1" dirty="0">
              <a:latin typeface="Lucida Sans Unicode" pitchFamily="34" charset="0"/>
              <a:cs typeface="Times New Roman" pitchFamily="18" charset="0"/>
            </a:endParaRPr>
          </a:p>
        </p:txBody>
      </p:sp>
    </p:spTree>
  </p:cSld>
  <p:clrMapOvr>
    <a:masterClrMapping/>
  </p:clrMapOvr>
  <p:transition spd="med" advTm="5585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smtClean="0">
                <a:latin typeface="Tahoma" pitchFamily="34" charset="0"/>
                <a:cs typeface="Tahoma" pitchFamily="34" charset="0"/>
              </a:rPr>
              <a:t>Pilot PT </a:t>
            </a:r>
            <a:r>
              <a:rPr lang="de-DE" sz="2800" b="1" err="1" smtClean="0">
                <a:latin typeface="Tahoma" pitchFamily="34" charset="0"/>
                <a:cs typeface="Tahoma" pitchFamily="34" charset="0"/>
              </a:rPr>
              <a:t>Scheme</a:t>
            </a:r>
            <a:r>
              <a:rPr lang="de-DE" sz="2800" b="1" smtClean="0">
                <a:latin typeface="Tahoma" pitchFamily="34" charset="0"/>
                <a:cs typeface="Tahoma" pitchFamily="34" charset="0"/>
              </a:rPr>
              <a:t> ISO 14966</a:t>
            </a:r>
            <a:br>
              <a:rPr lang="de-DE" sz="2800" b="1" smtClean="0">
                <a:latin typeface="Tahoma" pitchFamily="34" charset="0"/>
                <a:cs typeface="Tahoma" pitchFamily="34" charset="0"/>
              </a:rPr>
            </a:br>
            <a:r>
              <a:rPr lang="de-DE" sz="2800" b="1" err="1" smtClean="0">
                <a:latin typeface="Tahoma" pitchFamily="34" charset="0"/>
                <a:cs typeface="Tahoma" pitchFamily="34" charset="0"/>
              </a:rPr>
              <a:t>Results</a:t>
            </a:r>
            <a:endParaRPr lang="en-GB" sz="2000" b="1" smtClean="0">
              <a:latin typeface="Lucida Sans Unicode" pitchFamily="34" charset="0"/>
              <a:cs typeface="Tahoma" pitchFamily="34" charset="0"/>
            </a:endParaRPr>
          </a:p>
        </p:txBody>
      </p:sp>
      <p:sp>
        <p:nvSpPr>
          <p:cNvPr id="67593" name="Text Box 4"/>
          <p:cNvSpPr txBox="1">
            <a:spLocks noChangeArrowheads="1"/>
          </p:cNvSpPr>
          <p:nvPr/>
        </p:nvSpPr>
        <p:spPr bwMode="auto">
          <a:xfrm>
            <a:off x="1331913" y="1773238"/>
            <a:ext cx="6248400" cy="6001643"/>
          </a:xfrm>
          <a:prstGeom prst="rect">
            <a:avLst/>
          </a:prstGeom>
          <a:noFill/>
          <a:ln w="9525">
            <a:noFill/>
            <a:miter lim="800000"/>
            <a:headEnd/>
            <a:tailEnd/>
          </a:ln>
        </p:spPr>
        <p:txBody>
          <a:bodyPr>
            <a:spAutoFit/>
          </a:bodyPr>
          <a:lstStyle/>
          <a:p>
            <a:pPr algn="ctr"/>
            <a:r>
              <a:rPr lang="en-US" b="1" dirty="0" smtClean="0">
                <a:latin typeface="Lucida Sans Unicode" pitchFamily="34" charset="0"/>
                <a:cs typeface="Times New Roman" pitchFamily="18" charset="0"/>
              </a:rPr>
              <a:t>Observed Deviations:</a:t>
            </a:r>
          </a:p>
          <a:p>
            <a:pPr algn="ctr"/>
            <a:endParaRPr lang="en-US" b="1" dirty="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In a simple estimation the deviation S</a:t>
            </a:r>
            <a:r>
              <a:rPr lang="en-US" baseline="-25000" dirty="0" smtClean="0">
                <a:latin typeface="Lucida Sans Unicode" pitchFamily="34" charset="0"/>
                <a:cs typeface="Times New Roman" pitchFamily="18" charset="0"/>
              </a:rPr>
              <a:t>R</a:t>
            </a:r>
            <a:r>
              <a:rPr lang="en-US" dirty="0" smtClean="0">
                <a:latin typeface="Lucida Sans Unicode" pitchFamily="34" charset="0"/>
                <a:cs typeface="Times New Roman" pitchFamily="18" charset="0"/>
              </a:rPr>
              <a:t> resulting from the evaluation by the participants extending the unavoidable </a:t>
            </a:r>
            <a:r>
              <a:rPr lang="en-US" dirty="0" err="1" smtClean="0">
                <a:latin typeface="Lucida Sans Unicode" pitchFamily="34" charset="0"/>
                <a:cs typeface="Times New Roman" pitchFamily="18" charset="0"/>
              </a:rPr>
              <a:t>poissonian</a:t>
            </a:r>
            <a:r>
              <a:rPr lang="en-US" dirty="0" smtClean="0">
                <a:latin typeface="Lucida Sans Unicode" pitchFamily="34" charset="0"/>
                <a:cs typeface="Times New Roman" pitchFamily="18" charset="0"/>
              </a:rPr>
              <a:t> random variation S</a:t>
            </a:r>
            <a:r>
              <a:rPr lang="en-US" baseline="-25000" dirty="0" smtClean="0">
                <a:latin typeface="Lucida Sans Unicode" pitchFamily="34" charset="0"/>
                <a:cs typeface="Times New Roman" pitchFamily="18" charset="0"/>
              </a:rPr>
              <a:t>P</a:t>
            </a:r>
            <a:r>
              <a:rPr lang="en-US" dirty="0" smtClean="0">
                <a:latin typeface="Lucida Sans Unicode" pitchFamily="34" charset="0"/>
                <a:cs typeface="Times New Roman" pitchFamily="18" charset="0"/>
              </a:rPr>
              <a:t> can be calculated:</a:t>
            </a: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r>
              <a:rPr lang="en-US" dirty="0">
                <a:latin typeface="Lucida Sans Unicode" pitchFamily="34" charset="0"/>
                <a:cs typeface="Times New Roman" pitchFamily="18" charset="0"/>
              </a:rPr>
              <a:t>w</a:t>
            </a:r>
            <a:r>
              <a:rPr lang="en-US" dirty="0" smtClean="0">
                <a:latin typeface="Lucida Sans Unicode" pitchFamily="34" charset="0"/>
                <a:cs typeface="Times New Roman" pitchFamily="18" charset="0"/>
              </a:rPr>
              <a:t>here S</a:t>
            </a:r>
            <a:r>
              <a:rPr lang="en-US" baseline="-25000" dirty="0" smtClean="0">
                <a:latin typeface="Lucida Sans Unicode" pitchFamily="34" charset="0"/>
                <a:cs typeface="Times New Roman" pitchFamily="18" charset="0"/>
              </a:rPr>
              <a:t>N</a:t>
            </a:r>
            <a:r>
              <a:rPr lang="en-US" dirty="0" smtClean="0">
                <a:latin typeface="Lucida Sans Unicode" pitchFamily="34" charset="0"/>
                <a:cs typeface="Times New Roman" pitchFamily="18" charset="0"/>
              </a:rPr>
              <a:t> is the </a:t>
            </a:r>
            <a:r>
              <a:rPr lang="en-US" dirty="0">
                <a:latin typeface="Lucida Sans Unicode" pitchFamily="34" charset="0"/>
                <a:cs typeface="Times New Roman" pitchFamily="18" charset="0"/>
              </a:rPr>
              <a:t>s</a:t>
            </a:r>
            <a:r>
              <a:rPr lang="en-US" dirty="0" smtClean="0">
                <a:latin typeface="Lucida Sans Unicode" pitchFamily="34" charset="0"/>
                <a:cs typeface="Times New Roman" pitchFamily="18" charset="0"/>
              </a:rPr>
              <a:t>tandard deviation of the counting results for one filter type</a:t>
            </a: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de-DE" b="1" dirty="0">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70657" name="Object 1"/>
          <p:cNvGraphicFramePr>
            <a:graphicFrameLocks noChangeAspect="1"/>
          </p:cNvGraphicFramePr>
          <p:nvPr/>
        </p:nvGraphicFramePr>
        <p:xfrm>
          <a:off x="3059832" y="4437112"/>
          <a:ext cx="2780226" cy="770756"/>
        </p:xfrm>
        <a:graphic>
          <a:graphicData uri="http://schemas.openxmlformats.org/presentationml/2006/ole">
            <p:oleObj spid="_x0000_s70657" name="Formel" r:id="rId3" imgW="964781" imgH="266584" progId="Equation.3">
              <p:embed/>
            </p:oleObj>
          </a:graphicData>
        </a:graphic>
      </p:graphicFrame>
    </p:spTree>
  </p:cSld>
  <p:clrMapOvr>
    <a:masterClrMapping/>
  </p:clrMapOvr>
  <p:transition spd="med" advTm="558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r>
              <a:rPr lang="en-US" dirty="0" smtClean="0"/>
              <a:t>APC GmbH 2011</a:t>
            </a:r>
          </a:p>
        </p:txBody>
      </p:sp>
      <p:sp>
        <p:nvSpPr>
          <p:cNvPr id="3075"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3076" name="Text Box 4"/>
          <p:cNvSpPr txBox="1">
            <a:spLocks noChangeArrowheads="1"/>
          </p:cNvSpPr>
          <p:nvPr/>
        </p:nvSpPr>
        <p:spPr bwMode="auto">
          <a:xfrm>
            <a:off x="1524000" y="1981200"/>
            <a:ext cx="6248400" cy="4031873"/>
          </a:xfrm>
          <a:prstGeom prst="rect">
            <a:avLst/>
          </a:prstGeom>
          <a:noFill/>
          <a:ln w="9525">
            <a:noFill/>
            <a:miter lim="800000"/>
            <a:headEnd/>
            <a:tailEnd/>
          </a:ln>
        </p:spPr>
        <p:txBody>
          <a:bodyPr>
            <a:spAutoFit/>
          </a:bodyPr>
          <a:lstStyle/>
          <a:p>
            <a:pPr algn="ctr"/>
            <a:r>
              <a:rPr lang="en-US" dirty="0" smtClean="0">
                <a:latin typeface="Lucida Sans Unicode" pitchFamily="34" charset="0"/>
                <a:cs typeface="Times New Roman" pitchFamily="18" charset="0"/>
              </a:rPr>
              <a:t>The above mentioned guidelines (with some modifications) using Scanning Electron Microscope (SEM) based measurement methods are widely used</a:t>
            </a:r>
          </a:p>
          <a:p>
            <a:pPr algn="ctr"/>
            <a:r>
              <a:rPr lang="en-US" dirty="0" smtClean="0">
                <a:latin typeface="Lucida Sans Unicode" pitchFamily="34" charset="0"/>
                <a:cs typeface="Times New Roman" pitchFamily="18" charset="0"/>
              </a:rPr>
              <a:t>for the </a:t>
            </a:r>
            <a:r>
              <a:rPr lang="en-US" dirty="0" smtClean="0">
                <a:latin typeface="Lucida Sans Unicode" pitchFamily="34" charset="0"/>
                <a:cs typeface="Times New Roman" pitchFamily="18" charset="0"/>
              </a:rPr>
              <a:t>determination</a:t>
            </a: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of the asbestos </a:t>
            </a:r>
            <a:r>
              <a:rPr lang="en-US" dirty="0" err="1" smtClean="0">
                <a:latin typeface="Lucida Sans Unicode" pitchFamily="34" charset="0"/>
                <a:cs typeface="Times New Roman" pitchFamily="18" charset="0"/>
              </a:rPr>
              <a:t>fibre</a:t>
            </a:r>
            <a:r>
              <a:rPr lang="en-US" dirty="0" smtClean="0">
                <a:latin typeface="Lucida Sans Unicode" pitchFamily="34" charset="0"/>
                <a:cs typeface="Times New Roman" pitchFamily="18" charset="0"/>
              </a:rPr>
              <a:t> concentration in indoor and ambient air in Germany and to some extent in some of its </a:t>
            </a:r>
            <a:r>
              <a:rPr lang="en-US" dirty="0" err="1" smtClean="0">
                <a:latin typeface="Lucida Sans Unicode" pitchFamily="34" charset="0"/>
                <a:cs typeface="Times New Roman" pitchFamily="18" charset="0"/>
              </a:rPr>
              <a:t>neighboured</a:t>
            </a:r>
            <a:r>
              <a:rPr lang="en-US" dirty="0" smtClean="0">
                <a:latin typeface="Lucida Sans Unicode" pitchFamily="34" charset="0"/>
                <a:cs typeface="Times New Roman" pitchFamily="18" charset="0"/>
              </a:rPr>
              <a:t> European countries </a:t>
            </a:r>
          </a:p>
          <a:p>
            <a:pPr algn="ctr"/>
            <a:r>
              <a:rPr lang="en-US" sz="2000" b="1" dirty="0" smtClean="0">
                <a:latin typeface="Lucida Sans Unicode" pitchFamily="34" charset="0"/>
                <a:cs typeface="Times New Roman" pitchFamily="18" charset="0"/>
              </a:rPr>
              <a:t> </a:t>
            </a:r>
          </a:p>
          <a:p>
            <a:pPr algn="ctr"/>
            <a:endParaRPr lang="de-DE" sz="2000" b="1" dirty="0">
              <a:latin typeface="Lucida Sans Unicode" pitchFamily="34" charset="0"/>
              <a:cs typeface="Times New Roman" pitchFamily="18" charset="0"/>
            </a:endParaRPr>
          </a:p>
        </p:txBody>
      </p:sp>
      <p:sp>
        <p:nvSpPr>
          <p:cNvPr id="3077" name="Rectangle 48"/>
          <p:cNvSpPr>
            <a:spLocks noGrp="1" noChangeArrowheads="1"/>
          </p:cNvSpPr>
          <p:nvPr>
            <p:ph type="title"/>
          </p:nvPr>
        </p:nvSpPr>
        <p:spPr>
          <a:xfrm>
            <a:off x="609600" y="1052513"/>
            <a:ext cx="8077200" cy="547687"/>
          </a:xfrm>
          <a:noFill/>
        </p:spPr>
        <p:txBody>
          <a:bodyPr anchor="t"/>
          <a:lstStyle/>
          <a:p>
            <a:pPr algn="ctr"/>
            <a:r>
              <a:rPr lang="de-DE" sz="2800" b="1" dirty="0" smtClean="0">
                <a:latin typeface="Tahoma" pitchFamily="34" charset="0"/>
                <a:cs typeface="Tahoma" pitchFamily="34" charset="0"/>
              </a:rPr>
              <a:t>ISO 14966 / VDI 3492</a:t>
            </a:r>
            <a:r>
              <a:rPr lang="de-DE" sz="2400" b="1" dirty="0" smtClean="0">
                <a:latin typeface="Tahoma" pitchFamily="34" charset="0"/>
                <a:cs typeface="Tahoma" pitchFamily="34" charset="0"/>
              </a:rPr>
              <a:t/>
            </a:r>
            <a:br>
              <a:rPr lang="de-DE" sz="2400" b="1" dirty="0" smtClean="0">
                <a:latin typeface="Tahoma" pitchFamily="34" charset="0"/>
                <a:cs typeface="Tahoma" pitchFamily="34" charset="0"/>
              </a:rPr>
            </a:br>
            <a:endParaRPr lang="en-GB" sz="2400" b="1" dirty="0" smtClean="0">
              <a:latin typeface="Lucida Sans Unicode" pitchFamily="34" charset="0"/>
              <a:cs typeface="Tahoma" pitchFamily="34" charset="0"/>
            </a:endParaRPr>
          </a:p>
        </p:txBody>
      </p:sp>
    </p:spTree>
  </p:cSld>
  <p:clrMapOvr>
    <a:masterClrMapping/>
  </p:clrMapOvr>
  <p:transition spd="med" advTm="5585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smtClean="0">
                <a:latin typeface="Tahoma" pitchFamily="34" charset="0"/>
                <a:cs typeface="Tahoma" pitchFamily="34" charset="0"/>
              </a:rPr>
              <a:t>Pilot PT </a:t>
            </a:r>
            <a:r>
              <a:rPr lang="de-DE" sz="2800" b="1" err="1" smtClean="0">
                <a:latin typeface="Tahoma" pitchFamily="34" charset="0"/>
                <a:cs typeface="Tahoma" pitchFamily="34" charset="0"/>
              </a:rPr>
              <a:t>Scheme</a:t>
            </a:r>
            <a:r>
              <a:rPr lang="de-DE" sz="2800" b="1" smtClean="0">
                <a:latin typeface="Tahoma" pitchFamily="34" charset="0"/>
                <a:cs typeface="Tahoma" pitchFamily="34" charset="0"/>
              </a:rPr>
              <a:t> ISO 14966</a:t>
            </a:r>
            <a:br>
              <a:rPr lang="de-DE" sz="2800" b="1" smtClean="0">
                <a:latin typeface="Tahoma" pitchFamily="34" charset="0"/>
                <a:cs typeface="Tahoma" pitchFamily="34" charset="0"/>
              </a:rPr>
            </a:br>
            <a:r>
              <a:rPr lang="de-DE" sz="2800" b="1" err="1" smtClean="0">
                <a:latin typeface="Tahoma" pitchFamily="34" charset="0"/>
                <a:cs typeface="Tahoma" pitchFamily="34" charset="0"/>
              </a:rPr>
              <a:t>Results</a:t>
            </a:r>
            <a:endParaRPr lang="en-GB" sz="2000" b="1" smtClean="0">
              <a:latin typeface="Lucida Sans Unicode" pitchFamily="34" charset="0"/>
              <a:cs typeface="Tahoma" pitchFamily="34" charset="0"/>
            </a:endParaRPr>
          </a:p>
        </p:txBody>
      </p:sp>
      <p:sp>
        <p:nvSpPr>
          <p:cNvPr id="67593" name="Text Box 4"/>
          <p:cNvSpPr txBox="1">
            <a:spLocks noChangeArrowheads="1"/>
          </p:cNvSpPr>
          <p:nvPr/>
        </p:nvSpPr>
        <p:spPr bwMode="auto">
          <a:xfrm>
            <a:off x="539552" y="1773239"/>
            <a:ext cx="7920879" cy="6001643"/>
          </a:xfrm>
          <a:prstGeom prst="rect">
            <a:avLst/>
          </a:prstGeom>
          <a:noFill/>
          <a:ln w="9525">
            <a:noFill/>
            <a:miter lim="800000"/>
            <a:headEnd/>
            <a:tailEnd/>
          </a:ln>
        </p:spPr>
        <p:txBody>
          <a:bodyPr wrap="square">
            <a:spAutoFit/>
          </a:bodyPr>
          <a:lstStyle/>
          <a:p>
            <a:pPr algn="ctr"/>
            <a:r>
              <a:rPr lang="en-US" b="1" dirty="0" smtClean="0">
                <a:latin typeface="Lucida Sans Unicode" pitchFamily="34" charset="0"/>
                <a:cs typeface="Times New Roman" pitchFamily="18" charset="0"/>
              </a:rPr>
              <a:t>Observed deviations in between-laboratory comparison:</a:t>
            </a:r>
          </a:p>
          <a:p>
            <a:pPr algn="ctr"/>
            <a:endParaRPr lang="en-US" b="1" dirty="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For the ambient air filters no deviation extending the </a:t>
            </a:r>
            <a:r>
              <a:rPr lang="en-US" dirty="0" err="1" smtClean="0">
                <a:latin typeface="Lucida Sans Unicode" pitchFamily="34" charset="0"/>
                <a:cs typeface="Times New Roman" pitchFamily="18" charset="0"/>
              </a:rPr>
              <a:t>poissonian</a:t>
            </a:r>
            <a:r>
              <a:rPr lang="en-US" dirty="0" smtClean="0">
                <a:latin typeface="Lucida Sans Unicode" pitchFamily="34" charset="0"/>
                <a:cs typeface="Times New Roman" pitchFamily="18" charset="0"/>
              </a:rPr>
              <a:t> uncertainty detectable</a:t>
            </a:r>
          </a:p>
          <a:p>
            <a:pPr algn="ctr"/>
            <a:endParaRPr lang="en-US" dirty="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For the filter type R 24 the variation S</a:t>
            </a:r>
            <a:r>
              <a:rPr lang="en-US" baseline="-25000" dirty="0" smtClean="0">
                <a:latin typeface="Lucida Sans Unicode" pitchFamily="34" charset="0"/>
                <a:cs typeface="Times New Roman" pitchFamily="18" charset="0"/>
              </a:rPr>
              <a:t>R</a:t>
            </a:r>
            <a:r>
              <a:rPr lang="en-US" dirty="0" smtClean="0">
                <a:latin typeface="Lucida Sans Unicode" pitchFamily="34" charset="0"/>
                <a:cs typeface="Times New Roman" pitchFamily="18" charset="0"/>
              </a:rPr>
              <a:t>, which results from the between-laboratory comparison of the </a:t>
            </a:r>
            <a:r>
              <a:rPr lang="en-US" dirty="0" err="1" smtClean="0">
                <a:latin typeface="Lucida Sans Unicode" pitchFamily="34" charset="0"/>
                <a:cs typeface="Times New Roman" pitchFamily="18" charset="0"/>
              </a:rPr>
              <a:t>fibre</a:t>
            </a:r>
            <a:r>
              <a:rPr lang="en-US" dirty="0" smtClean="0">
                <a:latin typeface="Lucida Sans Unicode" pitchFamily="34" charset="0"/>
                <a:cs typeface="Times New Roman" pitchFamily="18" charset="0"/>
              </a:rPr>
              <a:t> counts is:  </a:t>
            </a:r>
            <a:r>
              <a:rPr lang="en-US" dirty="0" err="1" smtClean="0">
                <a:latin typeface="Lucida Sans Unicode" pitchFamily="34" charset="0"/>
                <a:cs typeface="Times New Roman" pitchFamily="18" charset="0"/>
              </a:rPr>
              <a:t>appr</a:t>
            </a:r>
            <a:r>
              <a:rPr lang="en-US" dirty="0" smtClean="0">
                <a:latin typeface="Lucida Sans Unicode" pitchFamily="34" charset="0"/>
                <a:cs typeface="Times New Roman" pitchFamily="18" charset="0"/>
              </a:rPr>
              <a:t>. 10% relative</a:t>
            </a:r>
          </a:p>
          <a:p>
            <a:pPr algn="ctr"/>
            <a:endParaRPr lang="en-US" dirty="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For R 25 the variation S</a:t>
            </a:r>
            <a:r>
              <a:rPr lang="en-US" baseline="-25000" dirty="0" smtClean="0">
                <a:latin typeface="Lucida Sans Unicode" pitchFamily="34" charset="0"/>
                <a:cs typeface="Times New Roman" pitchFamily="18" charset="0"/>
              </a:rPr>
              <a:t>R</a:t>
            </a:r>
            <a:r>
              <a:rPr lang="en-US" dirty="0" smtClean="0">
                <a:latin typeface="Lucida Sans Unicode" pitchFamily="34" charset="0"/>
                <a:cs typeface="Times New Roman" pitchFamily="18" charset="0"/>
              </a:rPr>
              <a:t> is </a:t>
            </a:r>
            <a:r>
              <a:rPr lang="en-US" dirty="0" err="1" smtClean="0">
                <a:latin typeface="Lucida Sans Unicode" pitchFamily="34" charset="0"/>
                <a:cs typeface="Times New Roman" pitchFamily="18" charset="0"/>
              </a:rPr>
              <a:t>appr</a:t>
            </a:r>
            <a:r>
              <a:rPr lang="en-US" dirty="0" smtClean="0">
                <a:latin typeface="Lucida Sans Unicode" pitchFamily="34" charset="0"/>
                <a:cs typeface="Times New Roman" pitchFamily="18" charset="0"/>
              </a:rPr>
              <a:t>. 30% relative</a:t>
            </a:r>
          </a:p>
          <a:p>
            <a:pPr algn="ctr"/>
            <a:endParaRPr lang="en-US" b="1" dirty="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de-DE" b="1" dirty="0">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Tree>
  </p:cSld>
  <p:clrMapOvr>
    <a:masterClrMapping/>
  </p:clrMapOvr>
  <p:transition spd="med" advTm="5585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smtClean="0">
                <a:latin typeface="Tahoma" pitchFamily="34" charset="0"/>
                <a:cs typeface="Tahoma" pitchFamily="34" charset="0"/>
              </a:rPr>
              <a:t>Pilot PT </a:t>
            </a:r>
            <a:r>
              <a:rPr lang="de-DE" sz="2800" b="1" err="1" smtClean="0">
                <a:latin typeface="Tahoma" pitchFamily="34" charset="0"/>
                <a:cs typeface="Tahoma" pitchFamily="34" charset="0"/>
              </a:rPr>
              <a:t>Scheme</a:t>
            </a:r>
            <a:r>
              <a:rPr lang="de-DE" sz="2800" b="1" smtClean="0">
                <a:latin typeface="Tahoma" pitchFamily="34" charset="0"/>
                <a:cs typeface="Tahoma" pitchFamily="34" charset="0"/>
              </a:rPr>
              <a:t> ISO 14966</a:t>
            </a:r>
            <a:br>
              <a:rPr lang="de-DE" sz="2800" b="1" smtClean="0">
                <a:latin typeface="Tahoma" pitchFamily="34" charset="0"/>
                <a:cs typeface="Tahoma" pitchFamily="34" charset="0"/>
              </a:rPr>
            </a:br>
            <a:r>
              <a:rPr lang="de-DE" sz="2800" b="1" err="1" smtClean="0">
                <a:latin typeface="Tahoma" pitchFamily="34" charset="0"/>
                <a:cs typeface="Tahoma" pitchFamily="34" charset="0"/>
              </a:rPr>
              <a:t>Results</a:t>
            </a:r>
            <a:endParaRPr lang="en-GB" sz="2000" b="1" smtClean="0">
              <a:latin typeface="Lucida Sans Unicode" pitchFamily="34" charset="0"/>
              <a:cs typeface="Tahoma" pitchFamily="34" charset="0"/>
            </a:endParaRPr>
          </a:p>
        </p:txBody>
      </p:sp>
      <p:sp>
        <p:nvSpPr>
          <p:cNvPr id="67593" name="Text Box 4"/>
          <p:cNvSpPr txBox="1">
            <a:spLocks noChangeArrowheads="1"/>
          </p:cNvSpPr>
          <p:nvPr/>
        </p:nvSpPr>
        <p:spPr bwMode="auto">
          <a:xfrm>
            <a:off x="611560" y="1916832"/>
            <a:ext cx="7920879" cy="7109639"/>
          </a:xfrm>
          <a:prstGeom prst="rect">
            <a:avLst/>
          </a:prstGeom>
          <a:noFill/>
          <a:ln w="9525">
            <a:noFill/>
            <a:miter lim="800000"/>
            <a:headEnd/>
            <a:tailEnd/>
          </a:ln>
        </p:spPr>
        <p:txBody>
          <a:bodyPr wrap="square">
            <a:spAutoFit/>
          </a:bodyPr>
          <a:lstStyle/>
          <a:p>
            <a:pPr algn="ctr"/>
            <a:r>
              <a:rPr lang="en-US" b="1" dirty="0" smtClean="0">
                <a:latin typeface="Lucida Sans Unicode" pitchFamily="34" charset="0"/>
                <a:cs typeface="Times New Roman" pitchFamily="18" charset="0"/>
              </a:rPr>
              <a:t>Detected reasons for the observed variations:</a:t>
            </a:r>
          </a:p>
          <a:p>
            <a:pPr algn="ctr"/>
            <a:endParaRPr lang="en-US" b="1"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Laboratories with  a tendency to be lower than average (asbestos) show two types of discernable deviations:</a:t>
            </a:r>
          </a:p>
          <a:p>
            <a:pPr algn="ct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Smallest detected </a:t>
            </a:r>
            <a:r>
              <a:rPr lang="en-US" dirty="0" err="1" smtClean="0">
                <a:latin typeface="Lucida Sans Unicode" pitchFamily="34" charset="0"/>
                <a:cs typeface="Times New Roman" pitchFamily="18" charset="0"/>
              </a:rPr>
              <a:t>fibre</a:t>
            </a:r>
            <a:r>
              <a:rPr lang="en-US" dirty="0" smtClean="0">
                <a:latin typeface="Lucida Sans Unicode" pitchFamily="34" charset="0"/>
                <a:cs typeface="Times New Roman" pitchFamily="18" charset="0"/>
              </a:rPr>
              <a:t> diameter is 0,3 µm or greater according to their </a:t>
            </a:r>
            <a:r>
              <a:rPr lang="en-US" dirty="0" err="1" smtClean="0">
                <a:latin typeface="Lucida Sans Unicode" pitchFamily="34" charset="0"/>
                <a:cs typeface="Times New Roman" pitchFamily="18" charset="0"/>
              </a:rPr>
              <a:t>fibre</a:t>
            </a:r>
            <a:r>
              <a:rPr lang="en-US" dirty="0" smtClean="0">
                <a:latin typeface="Lucida Sans Unicode" pitchFamily="34" charset="0"/>
                <a:cs typeface="Times New Roman" pitchFamily="18" charset="0"/>
              </a:rPr>
              <a:t> counting form.</a:t>
            </a:r>
          </a:p>
          <a:p>
            <a:pPr algn="ctr"/>
            <a:r>
              <a:rPr lang="en-US" dirty="0" smtClean="0">
                <a:latin typeface="Lucida Sans Unicode" pitchFamily="34" charset="0"/>
                <a:cs typeface="Times New Roman" pitchFamily="18" charset="0"/>
              </a:rPr>
              <a:t>or</a:t>
            </a:r>
          </a:p>
          <a:p>
            <a:pPr algn="ctr"/>
            <a:r>
              <a:rPr lang="en-US" dirty="0" smtClean="0">
                <a:latin typeface="Lucida Sans Unicode" pitchFamily="34" charset="0"/>
                <a:cs typeface="Times New Roman" pitchFamily="18" charset="0"/>
              </a:rPr>
              <a:t>they record a larger amount of </a:t>
            </a:r>
            <a:r>
              <a:rPr lang="en-US" dirty="0" err="1" smtClean="0">
                <a:latin typeface="Lucida Sans Unicode" pitchFamily="34" charset="0"/>
                <a:cs typeface="Times New Roman" pitchFamily="18" charset="0"/>
              </a:rPr>
              <a:t>fibres</a:t>
            </a:r>
            <a:r>
              <a:rPr lang="en-US" dirty="0" smtClean="0">
                <a:latin typeface="Lucida Sans Unicode" pitchFamily="34" charset="0"/>
                <a:cs typeface="Times New Roman" pitchFamily="18" charset="0"/>
              </a:rPr>
              <a:t> with “no spectra” = </a:t>
            </a:r>
            <a:r>
              <a:rPr lang="en-US" dirty="0" smtClean="0">
                <a:solidFill>
                  <a:srgbClr val="FF0000"/>
                </a:solidFill>
                <a:latin typeface="Lucida Sans Unicode" pitchFamily="34" charset="0"/>
                <a:cs typeface="Times New Roman" pitchFamily="18" charset="0"/>
              </a:rPr>
              <a:t>u</a:t>
            </a:r>
            <a:r>
              <a:rPr lang="en-US" dirty="0" smtClean="0">
                <a:latin typeface="Lucida Sans Unicode" pitchFamily="34" charset="0"/>
                <a:cs typeface="Times New Roman" pitchFamily="18" charset="0"/>
              </a:rPr>
              <a:t>nidenti</a:t>
            </a:r>
            <a:r>
              <a:rPr lang="en-US" dirty="0" smtClean="0">
                <a:solidFill>
                  <a:srgbClr val="FF0000"/>
                </a:solidFill>
                <a:latin typeface="Lucida Sans Unicode" pitchFamily="34" charset="0"/>
                <a:cs typeface="Times New Roman" pitchFamily="18" charset="0"/>
              </a:rPr>
              <a:t>f</a:t>
            </a:r>
            <a:r>
              <a:rPr lang="en-US" dirty="0" smtClean="0">
                <a:latin typeface="Lucida Sans Unicode" pitchFamily="34" charset="0"/>
                <a:cs typeface="Times New Roman" pitchFamily="18" charset="0"/>
              </a:rPr>
              <a:t>ied </a:t>
            </a:r>
            <a:r>
              <a:rPr lang="en-US" dirty="0" smtClean="0">
                <a:solidFill>
                  <a:srgbClr val="FF0000"/>
                </a:solidFill>
                <a:latin typeface="Lucida Sans Unicode" pitchFamily="34" charset="0"/>
                <a:cs typeface="Times New Roman" pitchFamily="18" charset="0"/>
              </a:rPr>
              <a:t>o</a:t>
            </a:r>
            <a:r>
              <a:rPr lang="en-US" dirty="0" smtClean="0">
                <a:latin typeface="Lucida Sans Unicode" pitchFamily="34" charset="0"/>
                <a:cs typeface="Times New Roman" pitchFamily="18" charset="0"/>
              </a:rPr>
              <a:t>bjects</a:t>
            </a:r>
          </a:p>
          <a:p>
            <a:pPr algn="ctr"/>
            <a:r>
              <a:rPr lang="en-US" dirty="0" smtClean="0">
                <a:latin typeface="Lucida Sans Unicode" pitchFamily="34" charset="0"/>
                <a:cs typeface="Times New Roman" pitchFamily="18" charset="0"/>
              </a:rPr>
              <a:t> </a:t>
            </a: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Tree>
  </p:cSld>
  <p:clrMapOvr>
    <a:masterClrMapping/>
  </p:clrMapOvr>
  <p:transition spd="med" advTm="5585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dirty="0" smtClean="0">
                <a:latin typeface="Tahoma" pitchFamily="34" charset="0"/>
                <a:cs typeface="Tahoma" pitchFamily="34" charset="0"/>
              </a:rPr>
              <a:t>Pilot PT </a:t>
            </a:r>
            <a:r>
              <a:rPr lang="en-US" sz="2800" b="1" dirty="0" smtClean="0">
                <a:latin typeface="Tahoma" pitchFamily="34" charset="0"/>
                <a:cs typeface="Tahoma" pitchFamily="34" charset="0"/>
              </a:rPr>
              <a:t>Scheme</a:t>
            </a:r>
            <a:r>
              <a:rPr lang="de-DE" sz="2800" b="1" dirty="0" smtClean="0">
                <a:latin typeface="Tahoma" pitchFamily="34" charset="0"/>
                <a:cs typeface="Tahoma" pitchFamily="34" charset="0"/>
              </a:rPr>
              <a:t> ISO 14966</a:t>
            </a:r>
            <a:br>
              <a:rPr lang="de-DE" sz="2800" b="1" dirty="0" smtClean="0">
                <a:latin typeface="Tahoma" pitchFamily="34" charset="0"/>
                <a:cs typeface="Tahoma" pitchFamily="34" charset="0"/>
              </a:rPr>
            </a:br>
            <a:r>
              <a:rPr lang="en-US" sz="2800" b="1" dirty="0" smtClean="0">
                <a:latin typeface="Tahoma" pitchFamily="34" charset="0"/>
                <a:cs typeface="Tahoma" pitchFamily="34" charset="0"/>
              </a:rPr>
              <a:t>Results</a:t>
            </a:r>
            <a:endParaRPr lang="en-US" sz="2000" b="1" dirty="0" smtClean="0">
              <a:latin typeface="Lucida Sans Unicode" pitchFamily="34" charset="0"/>
              <a:cs typeface="Tahoma" pitchFamily="34" charset="0"/>
            </a:endParaRPr>
          </a:p>
        </p:txBody>
      </p:sp>
      <p:sp>
        <p:nvSpPr>
          <p:cNvPr id="67593" name="Text Box 4"/>
          <p:cNvSpPr txBox="1">
            <a:spLocks noChangeArrowheads="1"/>
          </p:cNvSpPr>
          <p:nvPr/>
        </p:nvSpPr>
        <p:spPr bwMode="auto">
          <a:xfrm>
            <a:off x="611560" y="1916832"/>
            <a:ext cx="7920879" cy="6740307"/>
          </a:xfrm>
          <a:prstGeom prst="rect">
            <a:avLst/>
          </a:prstGeom>
          <a:noFill/>
          <a:ln w="9525">
            <a:noFill/>
            <a:miter lim="800000"/>
            <a:headEnd/>
            <a:tailEnd/>
          </a:ln>
        </p:spPr>
        <p:txBody>
          <a:bodyPr wrap="square">
            <a:spAutoFit/>
          </a:bodyPr>
          <a:lstStyle/>
          <a:p>
            <a:pPr algn="ctr"/>
            <a:r>
              <a:rPr lang="en-US" b="1" dirty="0" smtClean="0">
                <a:latin typeface="Lucida Sans Unicode" pitchFamily="34" charset="0"/>
                <a:cs typeface="Times New Roman" pitchFamily="18" charset="0"/>
              </a:rPr>
              <a:t>Reasons for the observed variations:</a:t>
            </a:r>
          </a:p>
          <a:p>
            <a:pPr algn="ctr"/>
            <a:endParaRPr lang="en-US" b="1"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Optimization of EDXA instruments</a:t>
            </a:r>
          </a:p>
          <a:p>
            <a:pPr algn="ctr"/>
            <a:r>
              <a:rPr lang="en-US" dirty="0" smtClean="0">
                <a:latin typeface="Lucida Sans Unicode" pitchFamily="34" charset="0"/>
                <a:cs typeface="Times New Roman" pitchFamily="18" charset="0"/>
              </a:rPr>
              <a:t>required:</a:t>
            </a:r>
          </a:p>
          <a:p>
            <a:pPr algn="ct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Greater channel width (20 </a:t>
            </a:r>
            <a:r>
              <a:rPr lang="en-US" dirty="0" err="1" smtClean="0">
                <a:latin typeface="Lucida Sans Unicode" pitchFamily="34" charset="0"/>
                <a:cs typeface="Times New Roman" pitchFamily="18" charset="0"/>
              </a:rPr>
              <a:t>eV</a:t>
            </a:r>
            <a:r>
              <a:rPr lang="en-US" dirty="0" smtClean="0">
                <a:latin typeface="Lucida Sans Unicode" pitchFamily="34" charset="0"/>
                <a:cs typeface="Times New Roman" pitchFamily="18" charset="0"/>
              </a:rPr>
              <a:t> or even more) gives </a:t>
            </a:r>
          </a:p>
          <a:p>
            <a:pPr algn="ctr"/>
            <a:r>
              <a:rPr lang="en-US" dirty="0" smtClean="0">
                <a:latin typeface="Lucida Sans Unicode" pitchFamily="34" charset="0"/>
                <a:cs typeface="Times New Roman" pitchFamily="18" charset="0"/>
              </a:rPr>
              <a:t>maximum P/B in shortest possible measurement time and is especially important for the analysis of very thin </a:t>
            </a:r>
            <a:r>
              <a:rPr lang="en-US" dirty="0" err="1" smtClean="0">
                <a:latin typeface="Lucida Sans Unicode" pitchFamily="34" charset="0"/>
                <a:cs typeface="Times New Roman" pitchFamily="18" charset="0"/>
              </a:rPr>
              <a:t>fibres</a:t>
            </a:r>
            <a:r>
              <a:rPr lang="en-US" dirty="0" smtClean="0">
                <a:latin typeface="Lucida Sans Unicode" pitchFamily="34" charset="0"/>
                <a:cs typeface="Times New Roman" pitchFamily="18" charset="0"/>
              </a:rPr>
              <a:t>, to minimize statistical uncertainties in the spectra and to reduce the adverse effects of beam drift during analysis.</a:t>
            </a: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Tree>
  </p:cSld>
  <p:clrMapOvr>
    <a:masterClrMapping/>
  </p:clrMapOvr>
  <p:transition spd="med" advTm="5585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dirty="0" smtClean="0">
                <a:latin typeface="Tahoma" pitchFamily="34" charset="0"/>
                <a:cs typeface="Tahoma" pitchFamily="34" charset="0"/>
              </a:rPr>
              <a:t>ISO 14966</a:t>
            </a:r>
            <a:br>
              <a:rPr lang="de-DE" sz="2800" b="1" dirty="0" smtClean="0">
                <a:latin typeface="Tahoma" pitchFamily="34" charset="0"/>
                <a:cs typeface="Tahoma" pitchFamily="34" charset="0"/>
              </a:rPr>
            </a:br>
            <a:endParaRPr lang="en-US" sz="2000" b="1" dirty="0" smtClean="0">
              <a:latin typeface="Lucida Sans Unicode" pitchFamily="34" charset="0"/>
              <a:cs typeface="Tahoma" pitchFamily="34" charset="0"/>
            </a:endParaRPr>
          </a:p>
        </p:txBody>
      </p:sp>
      <p:sp>
        <p:nvSpPr>
          <p:cNvPr id="67593" name="Text Box 4"/>
          <p:cNvSpPr txBox="1">
            <a:spLocks noChangeArrowheads="1"/>
          </p:cNvSpPr>
          <p:nvPr/>
        </p:nvSpPr>
        <p:spPr bwMode="auto">
          <a:xfrm>
            <a:off x="467544" y="1196753"/>
            <a:ext cx="8352928" cy="461665"/>
          </a:xfrm>
          <a:prstGeom prst="rect">
            <a:avLst/>
          </a:prstGeom>
          <a:noFill/>
          <a:ln w="9525">
            <a:noFill/>
            <a:miter lim="800000"/>
            <a:headEnd/>
            <a:tailEnd/>
          </a:ln>
        </p:spPr>
        <p:txBody>
          <a:bodyPr wrap="square">
            <a:spAutoFit/>
          </a:bodyPr>
          <a:lstStyle/>
          <a:p>
            <a:pPr algn="ctr"/>
            <a:r>
              <a:rPr lang="en-US" dirty="0" smtClean="0">
                <a:latin typeface="Lucida Sans Unicode" pitchFamily="34" charset="0"/>
                <a:cs typeface="Times New Roman" pitchFamily="18" charset="0"/>
              </a:rPr>
              <a:t>Optimization of EDXA instruments required:</a:t>
            </a:r>
            <a:endParaRPr lang="en-US" b="1" dirty="0">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9" name="Grafik 8" descr="Krokydolith_0_2 µm_Ø_mod.jpg"/>
          <p:cNvPicPr>
            <a:picLocks noChangeAspect="1"/>
          </p:cNvPicPr>
          <p:nvPr/>
        </p:nvPicPr>
        <p:blipFill>
          <a:blip r:embed="rId2" cstate="print"/>
          <a:stretch>
            <a:fillRect/>
          </a:stretch>
        </p:blipFill>
        <p:spPr>
          <a:xfrm>
            <a:off x="1403648" y="1700808"/>
            <a:ext cx="6372200" cy="4779150"/>
          </a:xfrm>
          <a:prstGeom prst="rect">
            <a:avLst/>
          </a:prstGeom>
        </p:spPr>
      </p:pic>
      <p:sp>
        <p:nvSpPr>
          <p:cNvPr id="11" name="Rechteck 10"/>
          <p:cNvSpPr/>
          <p:nvPr/>
        </p:nvSpPr>
        <p:spPr>
          <a:xfrm>
            <a:off x="4139952" y="3645024"/>
            <a:ext cx="1224136" cy="93610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Kroky_II_5000_bearbeitet_c.jpg"/>
          <p:cNvPicPr>
            <a:picLocks noChangeAspect="1"/>
          </p:cNvPicPr>
          <p:nvPr/>
        </p:nvPicPr>
        <p:blipFill>
          <a:blip r:embed="rId3" cstate="print"/>
          <a:stretch>
            <a:fillRect/>
          </a:stretch>
        </p:blipFill>
        <p:spPr>
          <a:xfrm>
            <a:off x="5448021" y="2060849"/>
            <a:ext cx="3084419" cy="2028288"/>
          </a:xfrm>
          <a:prstGeom prst="rect">
            <a:avLst/>
          </a:prstGeom>
        </p:spPr>
      </p:pic>
    </p:spTree>
  </p:cSld>
  <p:clrMapOvr>
    <a:masterClrMapping/>
  </p:clrMapOvr>
  <p:transition spd="med" advTm="5585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 name="Rechteck 9"/>
          <p:cNvSpPr/>
          <p:nvPr/>
        </p:nvSpPr>
        <p:spPr>
          <a:xfrm>
            <a:off x="1763688" y="764704"/>
            <a:ext cx="5472608" cy="461665"/>
          </a:xfrm>
          <a:prstGeom prst="rect">
            <a:avLst/>
          </a:prstGeom>
        </p:spPr>
        <p:txBody>
          <a:bodyPr wrap="square">
            <a:spAutoFit/>
          </a:bodyPr>
          <a:lstStyle/>
          <a:p>
            <a:pPr algn="ctr"/>
            <a:r>
              <a:rPr lang="en-US" b="1" dirty="0" smtClean="0">
                <a:latin typeface="Lucida Sans Unicode" pitchFamily="34" charset="0"/>
                <a:cs typeface="Times New Roman" pitchFamily="18" charset="0"/>
              </a:rPr>
              <a:t>Optimization of EDXA instruments</a:t>
            </a:r>
          </a:p>
        </p:txBody>
      </p:sp>
      <p:pic>
        <p:nvPicPr>
          <p:cNvPr id="100356" name="Picture 4"/>
          <p:cNvPicPr>
            <a:picLocks noChangeAspect="1" noChangeArrowheads="1"/>
          </p:cNvPicPr>
          <p:nvPr/>
        </p:nvPicPr>
        <p:blipFill>
          <a:blip r:embed="rId2" cstate="print"/>
          <a:srcRect/>
          <a:stretch>
            <a:fillRect/>
          </a:stretch>
        </p:blipFill>
        <p:spPr bwMode="auto">
          <a:xfrm>
            <a:off x="827584" y="1412776"/>
            <a:ext cx="7658934" cy="4952256"/>
          </a:xfrm>
          <a:prstGeom prst="rect">
            <a:avLst/>
          </a:prstGeom>
          <a:noFill/>
          <a:ln w="9525">
            <a:noFill/>
            <a:miter lim="800000"/>
            <a:headEnd/>
            <a:tailEnd/>
          </a:ln>
          <a:effectLst/>
        </p:spPr>
      </p:pic>
    </p:spTree>
  </p:cSld>
  <p:clrMapOvr>
    <a:masterClrMapping/>
  </p:clrMapOvr>
  <p:transition spd="med" advTm="5585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 name="Rechteck 9"/>
          <p:cNvSpPr/>
          <p:nvPr/>
        </p:nvSpPr>
        <p:spPr>
          <a:xfrm>
            <a:off x="1763688" y="764704"/>
            <a:ext cx="5472608" cy="461665"/>
          </a:xfrm>
          <a:prstGeom prst="rect">
            <a:avLst/>
          </a:prstGeom>
        </p:spPr>
        <p:txBody>
          <a:bodyPr wrap="square">
            <a:spAutoFit/>
          </a:bodyPr>
          <a:lstStyle/>
          <a:p>
            <a:pPr algn="ctr"/>
            <a:r>
              <a:rPr lang="en-US" b="1" dirty="0" smtClean="0">
                <a:latin typeface="Lucida Sans Unicode" pitchFamily="34" charset="0"/>
                <a:cs typeface="Times New Roman" pitchFamily="18" charset="0"/>
              </a:rPr>
              <a:t>Optimization of EDXA instruments</a:t>
            </a:r>
          </a:p>
        </p:txBody>
      </p:sp>
      <p:pic>
        <p:nvPicPr>
          <p:cNvPr id="101379" name="Picture 3"/>
          <p:cNvPicPr>
            <a:picLocks noChangeAspect="1" noChangeArrowheads="1"/>
          </p:cNvPicPr>
          <p:nvPr/>
        </p:nvPicPr>
        <p:blipFill>
          <a:blip r:embed="rId2" cstate="print"/>
          <a:srcRect/>
          <a:stretch>
            <a:fillRect/>
          </a:stretch>
        </p:blipFill>
        <p:spPr bwMode="auto">
          <a:xfrm>
            <a:off x="827584" y="1412776"/>
            <a:ext cx="7691586" cy="4973369"/>
          </a:xfrm>
          <a:prstGeom prst="rect">
            <a:avLst/>
          </a:prstGeom>
          <a:noFill/>
          <a:ln w="9525">
            <a:noFill/>
            <a:miter lim="800000"/>
            <a:headEnd/>
            <a:tailEnd/>
          </a:ln>
          <a:effectLst/>
        </p:spPr>
      </p:pic>
    </p:spTree>
  </p:cSld>
  <p:clrMapOvr>
    <a:masterClrMapping/>
  </p:clrMapOvr>
  <p:transition spd="med" advTm="5585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6758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67588"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67589" name="Rectangle 48"/>
          <p:cNvSpPr>
            <a:spLocks noGrp="1" noChangeArrowheads="1"/>
          </p:cNvSpPr>
          <p:nvPr>
            <p:ph type="title" idx="4294967295"/>
          </p:nvPr>
        </p:nvSpPr>
        <p:spPr>
          <a:xfrm>
            <a:off x="395288" y="692150"/>
            <a:ext cx="8077200" cy="547688"/>
          </a:xfrm>
          <a:noFill/>
        </p:spPr>
        <p:txBody>
          <a:bodyPr anchor="t"/>
          <a:lstStyle/>
          <a:p>
            <a:pPr algn="ctr"/>
            <a:r>
              <a:rPr lang="de-DE" sz="2800" b="1" dirty="0" smtClean="0">
                <a:latin typeface="Tahoma" pitchFamily="34" charset="0"/>
                <a:cs typeface="Tahoma" pitchFamily="34" charset="0"/>
              </a:rPr>
              <a:t>Pilot PT </a:t>
            </a:r>
            <a:r>
              <a:rPr lang="de-DE" sz="2800" b="1" dirty="0" err="1" smtClean="0">
                <a:latin typeface="Tahoma" pitchFamily="34" charset="0"/>
                <a:cs typeface="Tahoma" pitchFamily="34" charset="0"/>
              </a:rPr>
              <a:t>Scheme</a:t>
            </a:r>
            <a:r>
              <a:rPr lang="de-DE" sz="2800" b="1" dirty="0" smtClean="0">
                <a:latin typeface="Tahoma" pitchFamily="34" charset="0"/>
                <a:cs typeface="Tahoma" pitchFamily="34" charset="0"/>
              </a:rPr>
              <a:t> ISO 14966</a:t>
            </a:r>
            <a:br>
              <a:rPr lang="de-DE" sz="2800" b="1" dirty="0" smtClean="0">
                <a:latin typeface="Tahoma" pitchFamily="34" charset="0"/>
                <a:cs typeface="Tahoma" pitchFamily="34" charset="0"/>
              </a:rPr>
            </a:br>
            <a:r>
              <a:rPr lang="de-DE" sz="2800" b="1" dirty="0" err="1" smtClean="0">
                <a:latin typeface="Tahoma" pitchFamily="34" charset="0"/>
                <a:cs typeface="Tahoma" pitchFamily="34" charset="0"/>
              </a:rPr>
              <a:t>Summary</a:t>
            </a:r>
            <a:endParaRPr lang="en-GB" sz="2800" b="1" dirty="0" smtClean="0">
              <a:latin typeface="Tahoma" pitchFamily="34" charset="0"/>
              <a:cs typeface="Tahoma" pitchFamily="34" charset="0"/>
            </a:endParaRPr>
          </a:p>
        </p:txBody>
      </p:sp>
      <p:sp>
        <p:nvSpPr>
          <p:cNvPr id="67593" name="Text Box 4"/>
          <p:cNvSpPr txBox="1">
            <a:spLocks noChangeArrowheads="1"/>
          </p:cNvSpPr>
          <p:nvPr/>
        </p:nvSpPr>
        <p:spPr bwMode="auto">
          <a:xfrm>
            <a:off x="611560" y="1916832"/>
            <a:ext cx="7920879" cy="7848302"/>
          </a:xfrm>
          <a:prstGeom prst="rect">
            <a:avLst/>
          </a:prstGeom>
          <a:noFill/>
          <a:ln w="9525">
            <a:noFill/>
            <a:miter lim="800000"/>
            <a:headEnd/>
            <a:tailEnd/>
          </a:ln>
        </p:spPr>
        <p:txBody>
          <a:bodyPr wrap="square">
            <a:spAutoFit/>
          </a:bodyPr>
          <a:lstStyle/>
          <a:p>
            <a:pPr algn="ctr"/>
            <a:r>
              <a:rPr lang="en-US" dirty="0" smtClean="0">
                <a:latin typeface="Lucida Sans Unicode" pitchFamily="34" charset="0"/>
                <a:cs typeface="Times New Roman" pitchFamily="18" charset="0"/>
              </a:rPr>
              <a:t>The pilot PT scheme was running as scheduled</a:t>
            </a:r>
          </a:p>
          <a:p>
            <a:pPr algn="ct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For a first PT scheme including both preparation</a:t>
            </a:r>
          </a:p>
          <a:p>
            <a:pPr algn="ctr"/>
            <a:r>
              <a:rPr lang="en-US" dirty="0" smtClean="0">
                <a:latin typeface="Lucida Sans Unicode" pitchFamily="34" charset="0"/>
                <a:cs typeface="Times New Roman" pitchFamily="18" charset="0"/>
              </a:rPr>
              <a:t>and analysis of the filter samples</a:t>
            </a:r>
          </a:p>
          <a:p>
            <a:pPr algn="ctr"/>
            <a:r>
              <a:rPr lang="en-US" dirty="0" smtClean="0">
                <a:latin typeface="Lucida Sans Unicode" pitchFamily="34" charset="0"/>
                <a:cs typeface="Times New Roman" pitchFamily="18" charset="0"/>
              </a:rPr>
              <a:t>the results can be regarded as good, especially in the range of the decision limits (clearance levels as an example) in Germany and some of its neighbored countries.</a:t>
            </a:r>
          </a:p>
          <a:p>
            <a:pPr algn="ctr"/>
            <a:endParaRPr lang="en-US" dirty="0" smtClean="0">
              <a:latin typeface="Lucida Sans Unicode" pitchFamily="34" charset="0"/>
              <a:cs typeface="Times New Roman" pitchFamily="18" charset="0"/>
            </a:endParaRPr>
          </a:p>
          <a:p>
            <a:pPr algn="ctr"/>
            <a:r>
              <a:rPr lang="en-US" dirty="0" smtClean="0">
                <a:latin typeface="Lucida Sans Unicode" pitchFamily="34" charset="0"/>
                <a:cs typeface="Times New Roman" pitchFamily="18" charset="0"/>
              </a:rPr>
              <a:t>Based on the experience HSL (Health and Safety Laboratory) will offer a full scale PT scheme starting out later this year. </a:t>
            </a:r>
          </a:p>
          <a:p>
            <a:pPr algn="ctr"/>
            <a:endParaRPr lang="en-US" b="1" dirty="0" smtClean="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r>
              <a:rPr lang="en-US" b="1" dirty="0" smtClean="0">
                <a:latin typeface="Lucida Sans Unicode" pitchFamily="34" charset="0"/>
                <a:cs typeface="Times New Roman" pitchFamily="18" charset="0"/>
              </a:rPr>
              <a:t> </a:t>
            </a: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smtClean="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a:p>
            <a:pPr algn="ctr"/>
            <a:endParaRPr lang="en-US" b="1" dirty="0">
              <a:latin typeface="Lucida Sans Unicode" pitchFamily="34" charset="0"/>
              <a:cs typeface="Times New Roman" pitchFamily="18"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Tree>
  </p:cSld>
  <p:clrMapOvr>
    <a:masterClrMapping/>
  </p:clrMapOvr>
  <p:transition spd="med" advTm="5585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umsplatzhalter 3"/>
          <p:cNvSpPr>
            <a:spLocks noGrp="1"/>
          </p:cNvSpPr>
          <p:nvPr>
            <p:ph type="dt" sz="quarter" idx="10"/>
          </p:nvPr>
        </p:nvSpPr>
        <p:spPr>
          <a:noFill/>
        </p:spPr>
        <p:txBody>
          <a:bodyPr/>
          <a:lstStyle/>
          <a:p>
            <a:r>
              <a:rPr lang="en-US" dirty="0" smtClean="0"/>
              <a:t>APC GmbH 2010</a:t>
            </a:r>
          </a:p>
        </p:txBody>
      </p:sp>
      <p:sp>
        <p:nvSpPr>
          <p:cNvPr id="55298" name="Text Box 2"/>
          <p:cNvSpPr txBox="1">
            <a:spLocks noChangeArrowheads="1"/>
          </p:cNvSpPr>
          <p:nvPr/>
        </p:nvSpPr>
        <p:spPr bwMode="auto">
          <a:xfrm>
            <a:off x="971600" y="2636912"/>
            <a:ext cx="7366346" cy="523220"/>
          </a:xfrm>
          <a:prstGeom prst="rect">
            <a:avLst/>
          </a:prstGeom>
          <a:noFill/>
          <a:ln w="9525">
            <a:noFill/>
            <a:miter lim="800000"/>
            <a:headEnd/>
            <a:tailEnd/>
          </a:ln>
        </p:spPr>
        <p:txBody>
          <a:bodyPr wrap="square">
            <a:spAutoFit/>
          </a:bodyPr>
          <a:lstStyle/>
          <a:p>
            <a:pPr algn="ctr"/>
            <a:r>
              <a:rPr lang="en-US" sz="2800" dirty="0" smtClean="0">
                <a:latin typeface="Lucida Sans Unicode" pitchFamily="34" charset="0"/>
              </a:rPr>
              <a:t>Thank you for your attention !</a:t>
            </a:r>
            <a:endParaRPr lang="en-US" sz="2800" dirty="0">
              <a:latin typeface="Lucida Sans Unicode"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3000" fill="hold"/>
                                        <p:tgtEl>
                                          <p:spTgt spid="55298"/>
                                        </p:tgtEl>
                                        <p:attrNameLst>
                                          <p:attrName>ppt_x</p:attrName>
                                        </p:attrNameLst>
                                      </p:cBhvr>
                                      <p:tavLst>
                                        <p:tav tm="0">
                                          <p:val>
                                            <p:strVal val="#ppt_x"/>
                                          </p:val>
                                        </p:tav>
                                        <p:tav tm="100000">
                                          <p:val>
                                            <p:strVal val="#ppt_x"/>
                                          </p:val>
                                        </p:tav>
                                      </p:tavLst>
                                    </p:anim>
                                    <p:anim calcmode="lin" valueType="num">
                                      <p:cBhvr additive="base">
                                        <p:cTn id="8" dur="3000" fill="hold"/>
                                        <p:tgtEl>
                                          <p:spTgt spid="55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a:noFill/>
        </p:spPr>
        <p:txBody>
          <a:bodyPr/>
          <a:lstStyle/>
          <a:p>
            <a:r>
              <a:rPr lang="en-US" dirty="0" smtClean="0"/>
              <a:t>APC GmbH 2011</a:t>
            </a:r>
          </a:p>
        </p:txBody>
      </p:sp>
      <p:sp>
        <p:nvSpPr>
          <p:cNvPr id="5123"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5124" name="Text Box 4"/>
          <p:cNvSpPr txBox="1">
            <a:spLocks noChangeArrowheads="1"/>
          </p:cNvSpPr>
          <p:nvPr/>
        </p:nvSpPr>
        <p:spPr bwMode="auto">
          <a:xfrm>
            <a:off x="1524000" y="1981200"/>
            <a:ext cx="6248400" cy="2308225"/>
          </a:xfrm>
          <a:prstGeom prst="rect">
            <a:avLst/>
          </a:prstGeom>
          <a:noFill/>
          <a:ln w="9525">
            <a:noFill/>
            <a:miter lim="800000"/>
            <a:headEnd/>
            <a:tailEnd/>
          </a:ln>
        </p:spPr>
        <p:txBody>
          <a:bodyPr>
            <a:spAutoFit/>
          </a:bodyPr>
          <a:lstStyle/>
          <a:p>
            <a:pPr algn="ctr"/>
            <a:r>
              <a:rPr lang="en-US" dirty="0" smtClean="0">
                <a:latin typeface="Lucida Sans Unicode" pitchFamily="34" charset="0"/>
                <a:cs typeface="Times New Roman" pitchFamily="18" charset="0"/>
              </a:rPr>
              <a:t>The results of measurements of the asbestos </a:t>
            </a:r>
            <a:r>
              <a:rPr lang="en-US" dirty="0" err="1" smtClean="0">
                <a:latin typeface="Lucida Sans Unicode" pitchFamily="34" charset="0"/>
                <a:cs typeface="Times New Roman" pitchFamily="18" charset="0"/>
              </a:rPr>
              <a:t>fibre</a:t>
            </a:r>
            <a:r>
              <a:rPr lang="en-US" dirty="0" smtClean="0">
                <a:latin typeface="Lucida Sans Unicode" pitchFamily="34" charset="0"/>
                <a:cs typeface="Times New Roman" pitchFamily="18" charset="0"/>
              </a:rPr>
              <a:t> concentration are </a:t>
            </a:r>
            <a:r>
              <a:rPr lang="en-US" dirty="0">
                <a:latin typeface="Lucida Sans Unicode" pitchFamily="34" charset="0"/>
                <a:cs typeface="Times New Roman" pitchFamily="18" charset="0"/>
              </a:rPr>
              <a:t>used </a:t>
            </a:r>
            <a:r>
              <a:rPr lang="en-US" dirty="0" smtClean="0">
                <a:latin typeface="Lucida Sans Unicode" pitchFamily="34" charset="0"/>
                <a:cs typeface="Times New Roman" pitchFamily="18" charset="0"/>
              </a:rPr>
              <a:t>to </a:t>
            </a:r>
            <a:r>
              <a:rPr lang="en-US" dirty="0">
                <a:latin typeface="Lucida Sans Unicode" pitchFamily="34" charset="0"/>
                <a:cs typeface="Times New Roman" pitchFamily="18" charset="0"/>
              </a:rPr>
              <a:t>make decisions, which may result in </a:t>
            </a:r>
            <a:r>
              <a:rPr lang="en-US" dirty="0" smtClean="0">
                <a:latin typeface="Lucida Sans Unicode" pitchFamily="34" charset="0"/>
                <a:cs typeface="Times New Roman" pitchFamily="18" charset="0"/>
              </a:rPr>
              <a:t>financial </a:t>
            </a:r>
            <a:r>
              <a:rPr lang="en-US" dirty="0">
                <a:latin typeface="Lucida Sans Unicode" pitchFamily="34" charset="0"/>
                <a:cs typeface="Times New Roman" pitchFamily="18" charset="0"/>
              </a:rPr>
              <a:t>and economical consequences, in addition to the health effects of workers and others.  </a:t>
            </a:r>
            <a:endParaRPr lang="de-DE" dirty="0">
              <a:latin typeface="Lucida Sans Unicode" pitchFamily="34" charset="0"/>
              <a:cs typeface="Times New Roman" pitchFamily="18" charset="0"/>
            </a:endParaRPr>
          </a:p>
        </p:txBody>
      </p:sp>
      <p:sp>
        <p:nvSpPr>
          <p:cNvPr id="5125" name="Rectangle 48"/>
          <p:cNvSpPr>
            <a:spLocks noGrp="1" noChangeArrowheads="1"/>
          </p:cNvSpPr>
          <p:nvPr>
            <p:ph type="title"/>
          </p:nvPr>
        </p:nvSpPr>
        <p:spPr>
          <a:xfrm>
            <a:off x="609600" y="1052513"/>
            <a:ext cx="8077200" cy="547687"/>
          </a:xfrm>
          <a:noFill/>
        </p:spPr>
        <p:txBody>
          <a:bodyPr anchor="t"/>
          <a:lstStyle/>
          <a:p>
            <a:pPr algn="ctr"/>
            <a:r>
              <a:rPr lang="de-DE" sz="2800" b="1" smtClean="0">
                <a:latin typeface="Tahoma" pitchFamily="34" charset="0"/>
                <a:cs typeface="Tahoma" pitchFamily="34" charset="0"/>
              </a:rPr>
              <a:t>PT Schemes</a:t>
            </a:r>
            <a:r>
              <a:rPr lang="de-DE" sz="2400" b="1" smtClean="0">
                <a:latin typeface="Tahoma" pitchFamily="34" charset="0"/>
                <a:cs typeface="Tahoma" pitchFamily="34" charset="0"/>
              </a:rPr>
              <a:t/>
            </a:r>
            <a:br>
              <a:rPr lang="de-DE" sz="2400" b="1" smtClean="0">
                <a:latin typeface="Tahoma" pitchFamily="34" charset="0"/>
                <a:cs typeface="Tahoma" pitchFamily="34" charset="0"/>
              </a:rPr>
            </a:br>
            <a:endParaRPr lang="en-GB" sz="2400" b="1" smtClean="0">
              <a:latin typeface="Lucida Sans Unicode" pitchFamily="34" charset="0"/>
              <a:cs typeface="Tahoma" pitchFamily="34" charset="0"/>
            </a:endParaRPr>
          </a:p>
        </p:txBody>
      </p:sp>
    </p:spTree>
  </p:cSld>
  <p:clrMapOvr>
    <a:masterClrMapping/>
  </p:clrMapOvr>
  <p:transition spd="med" advTm="5585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 </a:t>
            </a:r>
            <a:r>
              <a:rPr lang="en-US" sz="1000" dirty="0">
                <a:latin typeface="Arial" charset="0"/>
              </a:rPr>
              <a:t>APC GmbH 2011</a:t>
            </a:r>
          </a:p>
        </p:txBody>
      </p:sp>
      <p:sp>
        <p:nvSpPr>
          <p:cNvPr id="53251"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53252" name="Text Box 4"/>
          <p:cNvSpPr txBox="1">
            <a:spLocks noChangeArrowheads="1"/>
          </p:cNvSpPr>
          <p:nvPr/>
        </p:nvSpPr>
        <p:spPr bwMode="auto">
          <a:xfrm>
            <a:off x="1524000" y="1981200"/>
            <a:ext cx="6248400" cy="2677656"/>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As a result it is critical, that laboratories operating in this field are giving comparable results. It is therefore surprising, that -with the exception of two round robins in Germany during the 1990’s - no regular PT scheme is available for this technique. </a:t>
            </a:r>
            <a:endParaRPr lang="de-DE" dirty="0">
              <a:latin typeface="Lucida Sans Unicode" pitchFamily="34" charset="0"/>
              <a:cs typeface="Times New Roman" pitchFamily="18" charset="0"/>
            </a:endParaRPr>
          </a:p>
        </p:txBody>
      </p:sp>
      <p:sp>
        <p:nvSpPr>
          <p:cNvPr id="53253" name="Rectangle 48"/>
          <p:cNvSpPr>
            <a:spLocks noGrp="1" noChangeArrowheads="1"/>
          </p:cNvSpPr>
          <p:nvPr>
            <p:ph type="title" idx="4294967295"/>
          </p:nvPr>
        </p:nvSpPr>
        <p:spPr>
          <a:xfrm>
            <a:off x="609600" y="1052513"/>
            <a:ext cx="8077200" cy="547687"/>
          </a:xfrm>
          <a:noFill/>
        </p:spPr>
        <p:txBody>
          <a:bodyPr anchor="t"/>
          <a:lstStyle/>
          <a:p>
            <a:pPr algn="ctr"/>
            <a:r>
              <a:rPr lang="de-DE" sz="2800" b="1" smtClean="0">
                <a:latin typeface="Tahoma" pitchFamily="34" charset="0"/>
                <a:cs typeface="Tahoma" pitchFamily="34" charset="0"/>
              </a:rPr>
              <a:t>PT Schemes</a:t>
            </a:r>
            <a:r>
              <a:rPr lang="de-DE" sz="2400" b="1" smtClean="0">
                <a:latin typeface="Tahoma" pitchFamily="34" charset="0"/>
                <a:cs typeface="Tahoma" pitchFamily="34" charset="0"/>
              </a:rPr>
              <a:t/>
            </a:r>
            <a:br>
              <a:rPr lang="de-DE" sz="2400" b="1" smtClean="0">
                <a:latin typeface="Tahoma" pitchFamily="34" charset="0"/>
                <a:cs typeface="Tahoma" pitchFamily="34" charset="0"/>
              </a:rPr>
            </a:br>
            <a:endParaRPr lang="en-GB" sz="2400" b="1" smtClean="0">
              <a:latin typeface="Lucida Sans Unicode" pitchFamily="34" charset="0"/>
              <a:cs typeface="Tahoma" pitchFamily="34" charset="0"/>
            </a:endParaRPr>
          </a:p>
        </p:txBody>
      </p:sp>
    </p:spTree>
  </p:cSld>
  <p:clrMapOvr>
    <a:masterClrMapping/>
  </p:clrMapOvr>
  <p:transition spd="med" advTm="5585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54275"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54276" name="Text Box 4"/>
          <p:cNvSpPr txBox="1">
            <a:spLocks noChangeArrowheads="1"/>
          </p:cNvSpPr>
          <p:nvPr/>
        </p:nvSpPr>
        <p:spPr bwMode="auto">
          <a:xfrm>
            <a:off x="1524000" y="1981200"/>
            <a:ext cx="6248400" cy="1938992"/>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The main reason for this is the technical difficulty of producing large numbers of filters each with equivalent </a:t>
            </a:r>
            <a:r>
              <a:rPr lang="en-US" dirty="0" err="1">
                <a:latin typeface="Lucida Sans Unicode" pitchFamily="34" charset="0"/>
                <a:cs typeface="Times New Roman" pitchFamily="18" charset="0"/>
              </a:rPr>
              <a:t>fibre</a:t>
            </a:r>
            <a:r>
              <a:rPr lang="en-US" dirty="0">
                <a:latin typeface="Lucida Sans Unicode" pitchFamily="34" charset="0"/>
                <a:cs typeface="Times New Roman" pitchFamily="18" charset="0"/>
              </a:rPr>
              <a:t> densities, in a suitable concentration range and at a reasonable cost.</a:t>
            </a:r>
            <a:endParaRPr lang="de-DE" dirty="0">
              <a:latin typeface="Lucida Sans Unicode" pitchFamily="34" charset="0"/>
              <a:cs typeface="Times New Roman" pitchFamily="18" charset="0"/>
            </a:endParaRPr>
          </a:p>
        </p:txBody>
      </p:sp>
      <p:sp>
        <p:nvSpPr>
          <p:cNvPr id="54277" name="Rectangle 48"/>
          <p:cNvSpPr>
            <a:spLocks noGrp="1" noChangeArrowheads="1"/>
          </p:cNvSpPr>
          <p:nvPr>
            <p:ph type="title" idx="4294967295"/>
          </p:nvPr>
        </p:nvSpPr>
        <p:spPr>
          <a:xfrm>
            <a:off x="609600" y="1052513"/>
            <a:ext cx="8077200" cy="547687"/>
          </a:xfrm>
          <a:noFill/>
        </p:spPr>
        <p:txBody>
          <a:bodyPr anchor="t"/>
          <a:lstStyle/>
          <a:p>
            <a:pPr algn="ctr"/>
            <a:r>
              <a:rPr lang="de-DE" sz="2800" b="1" smtClean="0">
                <a:latin typeface="Tahoma" pitchFamily="34" charset="0"/>
                <a:cs typeface="Tahoma" pitchFamily="34" charset="0"/>
              </a:rPr>
              <a:t>PT Schemes</a:t>
            </a:r>
            <a:r>
              <a:rPr lang="de-DE" sz="2400" b="1" smtClean="0">
                <a:latin typeface="Tahoma" pitchFamily="34" charset="0"/>
                <a:cs typeface="Tahoma" pitchFamily="34" charset="0"/>
              </a:rPr>
              <a:t/>
            </a:r>
            <a:br>
              <a:rPr lang="de-DE" sz="2400" b="1" smtClean="0">
                <a:latin typeface="Tahoma" pitchFamily="34" charset="0"/>
                <a:cs typeface="Tahoma" pitchFamily="34" charset="0"/>
              </a:rPr>
            </a:br>
            <a:endParaRPr lang="en-GB" sz="2400" b="1" smtClean="0">
              <a:latin typeface="Lucida Sans Unicode" pitchFamily="34" charset="0"/>
              <a:cs typeface="Tahoma" pitchFamily="34" charset="0"/>
            </a:endParaRPr>
          </a:p>
        </p:txBody>
      </p:sp>
    </p:spTree>
  </p:cSld>
  <p:clrMapOvr>
    <a:masterClrMapping/>
  </p:clrMapOvr>
  <p:transition spd="med" advTm="5585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55299"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55300" name="Text Box 4"/>
          <p:cNvSpPr txBox="1">
            <a:spLocks noChangeArrowheads="1"/>
          </p:cNvSpPr>
          <p:nvPr/>
        </p:nvSpPr>
        <p:spPr bwMode="auto">
          <a:xfrm>
            <a:off x="1524000" y="1981200"/>
            <a:ext cx="6248400" cy="2308324"/>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To address this problem a small consortium of interested parties </a:t>
            </a:r>
            <a:r>
              <a:rPr lang="en-US" dirty="0" smtClean="0">
                <a:latin typeface="Lucida Sans Unicode" pitchFamily="34" charset="0"/>
                <a:cs typeface="Times New Roman" pitchFamily="18" charset="0"/>
              </a:rPr>
              <a:t>was </a:t>
            </a:r>
            <a:r>
              <a:rPr lang="en-US" dirty="0">
                <a:latin typeface="Lucida Sans Unicode" pitchFamily="34" charset="0"/>
                <a:cs typeface="Times New Roman" pitchFamily="18" charset="0"/>
              </a:rPr>
              <a:t>formed (namely APC and VDI in Germany, TNO in the Netherlands and HSL in the UK), with the remit of developing a suitable SEM PT scheme. </a:t>
            </a:r>
            <a:endParaRPr lang="de-DE" dirty="0">
              <a:latin typeface="Lucida Sans Unicode" pitchFamily="34" charset="0"/>
              <a:cs typeface="Times New Roman" pitchFamily="18" charset="0"/>
            </a:endParaRPr>
          </a:p>
        </p:txBody>
      </p:sp>
      <p:sp>
        <p:nvSpPr>
          <p:cNvPr id="55301" name="Rectangle 48"/>
          <p:cNvSpPr>
            <a:spLocks noGrp="1" noChangeArrowheads="1"/>
          </p:cNvSpPr>
          <p:nvPr>
            <p:ph type="title" idx="4294967295"/>
          </p:nvPr>
        </p:nvSpPr>
        <p:spPr>
          <a:xfrm>
            <a:off x="609600" y="1052513"/>
            <a:ext cx="8077200" cy="547687"/>
          </a:xfrm>
          <a:noFill/>
        </p:spPr>
        <p:txBody>
          <a:bodyPr anchor="t"/>
          <a:lstStyle/>
          <a:p>
            <a:pPr algn="ctr"/>
            <a:r>
              <a:rPr lang="de-DE" sz="2800" b="1" smtClean="0">
                <a:latin typeface="Tahoma" pitchFamily="34" charset="0"/>
                <a:cs typeface="Tahoma" pitchFamily="34" charset="0"/>
              </a:rPr>
              <a:t>PT Schemes</a:t>
            </a:r>
            <a:r>
              <a:rPr lang="de-DE" sz="2400" b="1" smtClean="0">
                <a:latin typeface="Tahoma" pitchFamily="34" charset="0"/>
                <a:cs typeface="Tahoma" pitchFamily="34" charset="0"/>
              </a:rPr>
              <a:t/>
            </a:r>
            <a:br>
              <a:rPr lang="de-DE" sz="2400" b="1" smtClean="0">
                <a:latin typeface="Tahoma" pitchFamily="34" charset="0"/>
                <a:cs typeface="Tahoma" pitchFamily="34" charset="0"/>
              </a:rPr>
            </a:br>
            <a:endParaRPr lang="en-GB" sz="2400" b="1" smtClean="0">
              <a:latin typeface="Lucida Sans Unicode" pitchFamily="34" charset="0"/>
              <a:cs typeface="Tahoma" pitchFamily="34" charset="0"/>
            </a:endParaRPr>
          </a:p>
        </p:txBody>
      </p:sp>
    </p:spTree>
  </p:cSld>
  <p:clrMapOvr>
    <a:masterClrMapping/>
  </p:clrMapOvr>
  <p:transition spd="med" advTm="5585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56323"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56324" name="Text Box 4"/>
          <p:cNvSpPr txBox="1">
            <a:spLocks noChangeArrowheads="1"/>
          </p:cNvSpPr>
          <p:nvPr/>
        </p:nvSpPr>
        <p:spPr bwMode="auto">
          <a:xfrm>
            <a:off x="1524000" y="1981200"/>
            <a:ext cx="6248400" cy="1938992"/>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From the beginning we were aiming for an international acceptable scheme, therefore the basis was ISO 14966,</a:t>
            </a:r>
          </a:p>
          <a:p>
            <a:pPr algn="ctr"/>
            <a:r>
              <a:rPr lang="en-US" dirty="0">
                <a:latin typeface="Lucida Sans Unicode" pitchFamily="34" charset="0"/>
                <a:cs typeface="Times New Roman" pitchFamily="18" charset="0"/>
              </a:rPr>
              <a:t>being also very similar to VDI 3492 and other SEM methods  </a:t>
            </a:r>
            <a:endParaRPr lang="de-DE" dirty="0">
              <a:latin typeface="Lucida Sans Unicode" pitchFamily="34" charset="0"/>
              <a:cs typeface="Times New Roman" pitchFamily="18" charset="0"/>
            </a:endParaRPr>
          </a:p>
        </p:txBody>
      </p:sp>
      <p:sp>
        <p:nvSpPr>
          <p:cNvPr id="56325" name="Rectangle 48"/>
          <p:cNvSpPr>
            <a:spLocks noGrp="1" noChangeArrowheads="1"/>
          </p:cNvSpPr>
          <p:nvPr>
            <p:ph type="title" idx="4294967295"/>
          </p:nvPr>
        </p:nvSpPr>
        <p:spPr>
          <a:xfrm>
            <a:off x="609600" y="1052513"/>
            <a:ext cx="8077200" cy="547687"/>
          </a:xfrm>
          <a:noFill/>
        </p:spPr>
        <p:txBody>
          <a:bodyPr anchor="t"/>
          <a:lstStyle/>
          <a:p>
            <a:pPr algn="ctr"/>
            <a:r>
              <a:rPr lang="de-DE" sz="2800" b="1" smtClean="0">
                <a:latin typeface="Tahoma" pitchFamily="34" charset="0"/>
                <a:cs typeface="Tahoma" pitchFamily="34" charset="0"/>
              </a:rPr>
              <a:t>ISO 14966 PT Scheme</a:t>
            </a:r>
            <a:r>
              <a:rPr lang="de-DE" sz="2400" b="1" smtClean="0">
                <a:latin typeface="Tahoma" pitchFamily="34" charset="0"/>
                <a:cs typeface="Tahoma" pitchFamily="34" charset="0"/>
              </a:rPr>
              <a:t/>
            </a:r>
            <a:br>
              <a:rPr lang="de-DE" sz="2400" b="1" smtClean="0">
                <a:latin typeface="Tahoma" pitchFamily="34" charset="0"/>
                <a:cs typeface="Tahoma" pitchFamily="34" charset="0"/>
              </a:rPr>
            </a:br>
            <a:endParaRPr lang="en-GB" sz="2400" b="1" smtClean="0">
              <a:latin typeface="Lucida Sans Unicode" pitchFamily="34" charset="0"/>
              <a:cs typeface="Tahoma" pitchFamily="34" charset="0"/>
            </a:endParaRPr>
          </a:p>
        </p:txBody>
      </p:sp>
    </p:spTree>
  </p:cSld>
  <p:clrMapOvr>
    <a:masterClrMapping/>
  </p:clrMapOvr>
  <p:transition spd="med" advTm="5585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57347"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57348" name="Text Box 4"/>
          <p:cNvSpPr txBox="1">
            <a:spLocks noChangeArrowheads="1"/>
          </p:cNvSpPr>
          <p:nvPr/>
        </p:nvSpPr>
        <p:spPr bwMode="auto">
          <a:xfrm>
            <a:off x="1524000" y="1981200"/>
            <a:ext cx="6248400" cy="3416320"/>
          </a:xfrm>
          <a:prstGeom prst="rect">
            <a:avLst/>
          </a:prstGeom>
          <a:noFill/>
          <a:ln w="9525">
            <a:noFill/>
            <a:miter lim="800000"/>
            <a:headEnd/>
            <a:tailEnd/>
          </a:ln>
        </p:spPr>
        <p:txBody>
          <a:bodyPr>
            <a:spAutoFit/>
          </a:bodyPr>
          <a:lstStyle/>
          <a:p>
            <a:pPr algn="ctr"/>
            <a:r>
              <a:rPr lang="en-US" dirty="0">
                <a:latin typeface="Lucida Sans Unicode" pitchFamily="34" charset="0"/>
                <a:cs typeface="Times New Roman" pitchFamily="18" charset="0"/>
              </a:rPr>
              <a:t>The intention was to produce a larger number of equally loaded filter cassettes</a:t>
            </a:r>
          </a:p>
          <a:p>
            <a:pPr algn="ctr"/>
            <a:r>
              <a:rPr lang="en-US" dirty="0">
                <a:latin typeface="Lucida Sans Unicode" pitchFamily="34" charset="0"/>
                <a:cs typeface="Times New Roman" pitchFamily="18" charset="0"/>
              </a:rPr>
              <a:t>with </a:t>
            </a:r>
            <a:r>
              <a:rPr lang="en-US" dirty="0" err="1">
                <a:latin typeface="Lucida Sans Unicode" pitchFamily="34" charset="0"/>
                <a:cs typeface="Times New Roman" pitchFamily="18" charset="0"/>
              </a:rPr>
              <a:t>fibre</a:t>
            </a:r>
            <a:r>
              <a:rPr lang="en-US" dirty="0">
                <a:latin typeface="Lucida Sans Unicode" pitchFamily="34" charset="0"/>
                <a:cs typeface="Times New Roman" pitchFamily="18" charset="0"/>
              </a:rPr>
              <a:t> concentrations up to</a:t>
            </a:r>
            <a:br>
              <a:rPr lang="en-US" dirty="0">
                <a:latin typeface="Lucida Sans Unicode" pitchFamily="34" charset="0"/>
                <a:cs typeface="Times New Roman" pitchFamily="18" charset="0"/>
              </a:rPr>
            </a:br>
            <a:r>
              <a:rPr lang="en-US" dirty="0">
                <a:latin typeface="Lucida Sans Unicode" pitchFamily="34" charset="0"/>
                <a:cs typeface="Times New Roman" pitchFamily="18" charset="0"/>
              </a:rPr>
              <a:t> 50 </a:t>
            </a:r>
            <a:r>
              <a:rPr lang="en-US" dirty="0" err="1">
                <a:latin typeface="Lucida Sans Unicode" pitchFamily="34" charset="0"/>
                <a:cs typeface="Times New Roman" pitchFamily="18" charset="0"/>
              </a:rPr>
              <a:t>fibres</a:t>
            </a:r>
            <a:r>
              <a:rPr lang="en-US" dirty="0">
                <a:latin typeface="Lucida Sans Unicode" pitchFamily="34" charset="0"/>
                <a:cs typeface="Times New Roman" pitchFamily="18" charset="0"/>
              </a:rPr>
              <a:t> / mm² filter area.</a:t>
            </a:r>
          </a:p>
          <a:p>
            <a:pPr algn="ctr"/>
            <a:endParaRPr lang="en-US" dirty="0">
              <a:latin typeface="Lucida Sans Unicode" pitchFamily="34" charset="0"/>
              <a:cs typeface="Times New Roman" pitchFamily="18" charset="0"/>
            </a:endParaRPr>
          </a:p>
          <a:p>
            <a:pPr algn="ctr"/>
            <a:r>
              <a:rPr lang="en-US" dirty="0">
                <a:latin typeface="Lucida Sans Unicode" pitchFamily="34" charset="0"/>
                <a:cs typeface="Times New Roman" pitchFamily="18" charset="0"/>
              </a:rPr>
              <a:t>The sample set for the participants shall include at least three filter cassettes having different qualities both in </a:t>
            </a:r>
            <a:r>
              <a:rPr lang="en-US" dirty="0" err="1">
                <a:latin typeface="Lucida Sans Unicode" pitchFamily="34" charset="0"/>
                <a:cs typeface="Times New Roman" pitchFamily="18" charset="0"/>
              </a:rPr>
              <a:t>fibre</a:t>
            </a:r>
            <a:r>
              <a:rPr lang="en-US" dirty="0">
                <a:latin typeface="Lucida Sans Unicode" pitchFamily="34" charset="0"/>
                <a:cs typeface="Times New Roman" pitchFamily="18" charset="0"/>
              </a:rPr>
              <a:t> number and  asbestos type on the filter. </a:t>
            </a:r>
            <a:r>
              <a:rPr lang="en-US" b="1" dirty="0">
                <a:latin typeface="Lucida Sans Unicode" pitchFamily="34" charset="0"/>
                <a:cs typeface="Times New Roman" pitchFamily="18" charset="0"/>
              </a:rPr>
              <a:t>  </a:t>
            </a:r>
            <a:endParaRPr lang="de-DE" b="1" dirty="0">
              <a:latin typeface="Lucida Sans Unicode" pitchFamily="34" charset="0"/>
              <a:cs typeface="Times New Roman" pitchFamily="18" charset="0"/>
            </a:endParaRPr>
          </a:p>
        </p:txBody>
      </p:sp>
      <p:sp>
        <p:nvSpPr>
          <p:cNvPr id="57349" name="Rectangle 48"/>
          <p:cNvSpPr>
            <a:spLocks noGrp="1" noChangeArrowheads="1"/>
          </p:cNvSpPr>
          <p:nvPr>
            <p:ph type="title" idx="4294967295"/>
          </p:nvPr>
        </p:nvSpPr>
        <p:spPr>
          <a:xfrm>
            <a:off x="609600" y="1052513"/>
            <a:ext cx="8077200" cy="547687"/>
          </a:xfrm>
          <a:noFill/>
        </p:spPr>
        <p:txBody>
          <a:bodyPr anchor="t"/>
          <a:lstStyle/>
          <a:p>
            <a:pPr algn="ctr"/>
            <a:r>
              <a:rPr lang="de-DE" sz="2800" b="1" smtClean="0">
                <a:latin typeface="Tahoma" pitchFamily="34" charset="0"/>
                <a:cs typeface="Tahoma" pitchFamily="34" charset="0"/>
              </a:rPr>
              <a:t>ISO 14966 PT Scheme</a:t>
            </a:r>
            <a:r>
              <a:rPr lang="de-DE" sz="2400" b="1" smtClean="0">
                <a:latin typeface="Tahoma" pitchFamily="34" charset="0"/>
                <a:cs typeface="Tahoma" pitchFamily="34" charset="0"/>
              </a:rPr>
              <a:t/>
            </a:r>
            <a:br>
              <a:rPr lang="de-DE" sz="2400" b="1" smtClean="0">
                <a:latin typeface="Tahoma" pitchFamily="34" charset="0"/>
                <a:cs typeface="Tahoma" pitchFamily="34" charset="0"/>
              </a:rPr>
            </a:br>
            <a:endParaRPr lang="en-GB" sz="2400" b="1" smtClean="0">
              <a:latin typeface="Lucida Sans Unicode" pitchFamily="34" charset="0"/>
              <a:cs typeface="Tahoma" pitchFamily="34" charset="0"/>
            </a:endParaRPr>
          </a:p>
        </p:txBody>
      </p:sp>
    </p:spTree>
  </p:cSld>
  <p:clrMapOvr>
    <a:masterClrMapping/>
  </p:clrMapOvr>
  <p:transition spd="med" advTm="5585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umsplatzhalter 3"/>
          <p:cNvSpPr txBox="1">
            <a:spLocks noGrp="1"/>
          </p:cNvSpPr>
          <p:nvPr/>
        </p:nvSpPr>
        <p:spPr bwMode="auto">
          <a:xfrm>
            <a:off x="228600" y="6343650"/>
            <a:ext cx="1905000" cy="381000"/>
          </a:xfrm>
          <a:prstGeom prst="rect">
            <a:avLst/>
          </a:prstGeom>
          <a:noFill/>
          <a:ln w="9525">
            <a:noFill/>
            <a:miter lim="800000"/>
            <a:headEnd/>
            <a:tailEnd/>
          </a:ln>
        </p:spPr>
        <p:txBody>
          <a:bodyPr anchor="b"/>
          <a:lstStyle/>
          <a:p>
            <a:pPr eaLnBrk="0" hangingPunct="0">
              <a:spcBef>
                <a:spcPct val="50000"/>
              </a:spcBef>
            </a:pPr>
            <a:r>
              <a:rPr lang="en-US" sz="1000" dirty="0" smtClean="0">
                <a:latin typeface="Arial" charset="0"/>
              </a:rPr>
              <a:t>APC </a:t>
            </a:r>
            <a:r>
              <a:rPr lang="en-US" sz="1000" dirty="0">
                <a:latin typeface="Arial" charset="0"/>
              </a:rPr>
              <a:t>GmbH 2011</a:t>
            </a:r>
          </a:p>
        </p:txBody>
      </p:sp>
      <p:sp>
        <p:nvSpPr>
          <p:cNvPr id="59395" name="Rectangle 3"/>
          <p:cNvSpPr>
            <a:spLocks noChangeArrowheads="1"/>
          </p:cNvSpPr>
          <p:nvPr/>
        </p:nvSpPr>
        <p:spPr bwMode="auto">
          <a:xfrm>
            <a:off x="2590800" y="2895600"/>
            <a:ext cx="4495800" cy="9906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FFFF00"/>
              </a:buClr>
              <a:buFontTx/>
              <a:buChar char="•"/>
            </a:pPr>
            <a:endParaRPr kumimoji="1" lang="en-US" sz="2800">
              <a:solidFill>
                <a:schemeClr val="bg1"/>
              </a:solidFill>
              <a:latin typeface="Tahoma" pitchFamily="34" charset="0"/>
            </a:endParaRPr>
          </a:p>
        </p:txBody>
      </p:sp>
      <p:sp>
        <p:nvSpPr>
          <p:cNvPr id="59396" name="Text Box 4"/>
          <p:cNvSpPr txBox="1">
            <a:spLocks noChangeArrowheads="1"/>
          </p:cNvSpPr>
          <p:nvPr/>
        </p:nvSpPr>
        <p:spPr bwMode="auto">
          <a:xfrm>
            <a:off x="7667625" y="2276475"/>
            <a:ext cx="849313" cy="457200"/>
          </a:xfrm>
          <a:prstGeom prst="rect">
            <a:avLst/>
          </a:prstGeom>
          <a:noFill/>
          <a:ln w="9525">
            <a:noFill/>
            <a:miter lim="800000"/>
            <a:headEnd/>
            <a:tailEnd/>
          </a:ln>
        </p:spPr>
        <p:txBody>
          <a:bodyPr>
            <a:spAutoFit/>
          </a:bodyPr>
          <a:lstStyle/>
          <a:p>
            <a:pPr algn="ctr"/>
            <a:endParaRPr lang="de-DE" b="1">
              <a:latin typeface="Lucida Sans Unicode" pitchFamily="34" charset="0"/>
              <a:cs typeface="Times New Roman" pitchFamily="18" charset="0"/>
            </a:endParaRPr>
          </a:p>
        </p:txBody>
      </p:sp>
      <p:sp>
        <p:nvSpPr>
          <p:cNvPr id="59397" name="Rectangle 48"/>
          <p:cNvSpPr>
            <a:spLocks noGrp="1" noChangeArrowheads="1"/>
          </p:cNvSpPr>
          <p:nvPr>
            <p:ph type="title" idx="4294967295"/>
          </p:nvPr>
        </p:nvSpPr>
        <p:spPr>
          <a:xfrm>
            <a:off x="1066800" y="1052513"/>
            <a:ext cx="8077200" cy="547687"/>
          </a:xfrm>
          <a:noFill/>
        </p:spPr>
        <p:txBody>
          <a:bodyPr anchor="t"/>
          <a:lstStyle/>
          <a:p>
            <a:pPr algn="ctr"/>
            <a:r>
              <a:rPr lang="de-DE" sz="2800" b="1" smtClean="0">
                <a:latin typeface="Tahoma" pitchFamily="34" charset="0"/>
                <a:cs typeface="Tahoma" pitchFamily="34" charset="0"/>
              </a:rPr>
              <a:t>ISO 14966 PT Scheme</a:t>
            </a:r>
            <a:br>
              <a:rPr lang="de-DE" sz="2800" b="1" smtClean="0">
                <a:latin typeface="Tahoma" pitchFamily="34" charset="0"/>
                <a:cs typeface="Tahoma" pitchFamily="34" charset="0"/>
              </a:rPr>
            </a:br>
            <a:r>
              <a:rPr lang="de-DE" sz="2800" b="1" smtClean="0">
                <a:latin typeface="Tahoma" pitchFamily="34" charset="0"/>
                <a:cs typeface="Tahoma" pitchFamily="34" charset="0"/>
              </a:rPr>
              <a:t>(</a:t>
            </a:r>
            <a:r>
              <a:rPr lang="de-DE" sz="2400" b="1" smtClean="0">
                <a:latin typeface="Tahoma" pitchFamily="34" charset="0"/>
                <a:cs typeface="Tahoma" pitchFamily="34" charset="0"/>
              </a:rPr>
              <a:t>steps included)</a:t>
            </a:r>
            <a:endParaRPr lang="en-GB" sz="2400" b="1" smtClean="0">
              <a:latin typeface="Lucida Sans Unicode" pitchFamily="34" charset="0"/>
              <a:cs typeface="Tahoma" pitchFamily="34" charset="0"/>
            </a:endParaRPr>
          </a:p>
        </p:txBody>
      </p:sp>
      <p:pic>
        <p:nvPicPr>
          <p:cNvPr id="59399" name="Picture 7" descr="DSC01248"/>
          <p:cNvPicPr>
            <a:picLocks noGrp="1" noChangeAspect="1" noChangeArrowheads="1"/>
          </p:cNvPicPr>
          <p:nvPr>
            <p:ph/>
          </p:nvPr>
        </p:nvPicPr>
        <p:blipFill>
          <a:blip r:embed="rId2" cstate="print"/>
          <a:stretch>
            <a:fillRect/>
          </a:stretch>
        </p:blipFill>
        <p:spPr>
          <a:xfrm>
            <a:off x="539750" y="2276673"/>
            <a:ext cx="2592388" cy="1944291"/>
          </a:xfrm>
        </p:spPr>
      </p:pic>
      <p:pic>
        <p:nvPicPr>
          <p:cNvPr id="59400" name="Picture 8" descr="DSC01259"/>
          <p:cNvPicPr>
            <a:picLocks noChangeAspect="1" noChangeArrowheads="1"/>
          </p:cNvPicPr>
          <p:nvPr/>
        </p:nvPicPr>
        <p:blipFill>
          <a:blip r:embed="rId3" cstate="print"/>
          <a:stretch>
            <a:fillRect/>
          </a:stretch>
        </p:blipFill>
        <p:spPr bwMode="auto">
          <a:xfrm>
            <a:off x="6084888" y="2297113"/>
            <a:ext cx="2590800" cy="1943100"/>
          </a:xfrm>
          <a:prstGeom prst="rect">
            <a:avLst/>
          </a:prstGeom>
          <a:noFill/>
        </p:spPr>
      </p:pic>
      <p:pic>
        <p:nvPicPr>
          <p:cNvPr id="59401" name="Picture 9" descr="DSC01264"/>
          <p:cNvPicPr>
            <a:picLocks noChangeAspect="1" noChangeArrowheads="1"/>
          </p:cNvPicPr>
          <p:nvPr/>
        </p:nvPicPr>
        <p:blipFill>
          <a:blip r:embed="rId4" cstate="print"/>
          <a:stretch>
            <a:fillRect/>
          </a:stretch>
        </p:blipFill>
        <p:spPr bwMode="auto">
          <a:xfrm>
            <a:off x="3348831" y="2276475"/>
            <a:ext cx="2590800" cy="1943100"/>
          </a:xfrm>
          <a:prstGeom prst="rect">
            <a:avLst/>
          </a:prstGeom>
          <a:noFill/>
        </p:spPr>
      </p:pic>
      <p:pic>
        <p:nvPicPr>
          <p:cNvPr id="59402" name="Picture 10" descr="DSC01267"/>
          <p:cNvPicPr>
            <a:picLocks noChangeAspect="1" noChangeArrowheads="1"/>
          </p:cNvPicPr>
          <p:nvPr/>
        </p:nvPicPr>
        <p:blipFill>
          <a:blip r:embed="rId5" cstate="print"/>
          <a:stretch>
            <a:fillRect/>
          </a:stretch>
        </p:blipFill>
        <p:spPr bwMode="auto">
          <a:xfrm>
            <a:off x="539750" y="4365823"/>
            <a:ext cx="2592388" cy="1944291"/>
          </a:xfrm>
          <a:prstGeom prst="rect">
            <a:avLst/>
          </a:prstGeom>
          <a:noFill/>
        </p:spPr>
      </p:pic>
      <p:pic>
        <p:nvPicPr>
          <p:cNvPr id="59403" name="Picture 11" descr="DSC01265"/>
          <p:cNvPicPr>
            <a:picLocks noChangeAspect="1" noChangeArrowheads="1"/>
          </p:cNvPicPr>
          <p:nvPr/>
        </p:nvPicPr>
        <p:blipFill>
          <a:blip r:embed="rId6" cstate="print"/>
          <a:srcRect/>
          <a:stretch>
            <a:fillRect/>
          </a:stretch>
        </p:blipFill>
        <p:spPr bwMode="auto">
          <a:xfrm>
            <a:off x="3348038" y="4365625"/>
            <a:ext cx="2592387" cy="1944688"/>
          </a:xfrm>
          <a:prstGeom prst="rect">
            <a:avLst/>
          </a:prstGeom>
          <a:noFill/>
        </p:spPr>
      </p:pic>
      <p:pic>
        <p:nvPicPr>
          <p:cNvPr id="59405" name="Picture 13" descr="DSC01246"/>
          <p:cNvPicPr>
            <a:picLocks noChangeAspect="1" noChangeArrowheads="1"/>
          </p:cNvPicPr>
          <p:nvPr/>
        </p:nvPicPr>
        <p:blipFill>
          <a:blip r:embed="rId7" cstate="print"/>
          <a:srcRect/>
          <a:stretch>
            <a:fillRect/>
          </a:stretch>
        </p:blipFill>
        <p:spPr bwMode="auto">
          <a:xfrm>
            <a:off x="6084888" y="4365625"/>
            <a:ext cx="2590800" cy="1943100"/>
          </a:xfrm>
          <a:prstGeom prst="rect">
            <a:avLst/>
          </a:prstGeom>
          <a:noFill/>
        </p:spPr>
      </p:pic>
    </p:spTree>
  </p:cSld>
  <p:clrMapOvr>
    <a:masterClrMapping/>
  </p:clrMapOvr>
  <p:transition spd="med" advTm="55850"/>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Black"/>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Bildschirmpräsentation (4:3)</PresentationFormat>
  <Paragraphs>277</Paragraphs>
  <Slides>27</Slides>
  <Notes>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27</vt:i4>
      </vt:variant>
    </vt:vector>
  </HeadingPairs>
  <TitlesOfParts>
    <vt:vector size="30" baseType="lpstr">
      <vt:lpstr>Standarddesign</vt:lpstr>
      <vt:lpstr>MS Organigramm</vt:lpstr>
      <vt:lpstr>Formel</vt:lpstr>
      <vt:lpstr>Asbestos measurement techniques, monitoring ambient and indoor air using SEM, methods and results of a first international PT scheme.     Authors/presenter: R. Koenig, APC GmbH, Eschborn, Germany;  L. Davies, HSL, Buxton, Great Britain;  N. Hoefert, VDI, Düsseldorf, Germany;  Jan Tempelman, TNO, Utrecht, Netherlands  </vt:lpstr>
      <vt:lpstr>ISO 14966 / VDI 3492 </vt:lpstr>
      <vt:lpstr>PT Schemes </vt:lpstr>
      <vt:lpstr>PT Schemes </vt:lpstr>
      <vt:lpstr>PT Schemes </vt:lpstr>
      <vt:lpstr>PT Schemes </vt:lpstr>
      <vt:lpstr>ISO 14966 PT Scheme </vt:lpstr>
      <vt:lpstr>ISO 14966 PT Scheme </vt:lpstr>
      <vt:lpstr>ISO 14966 PT Scheme (steps included)</vt:lpstr>
      <vt:lpstr>ISO 14966 PT Scheme (production of loaded filter cassettes)</vt:lpstr>
      <vt:lpstr>ISO 14966 PT Scheme (production of loaded filter cassettes)</vt:lpstr>
      <vt:lpstr>ISO 14966 PT Scheme (production of loaded filter cassettes)</vt:lpstr>
      <vt:lpstr>Folie 13</vt:lpstr>
      <vt:lpstr>ISO 14966 PT Scheme Additional Information Package</vt:lpstr>
      <vt:lpstr>Pilot PT Scheme ISO 14966</vt:lpstr>
      <vt:lpstr>Folie 16</vt:lpstr>
      <vt:lpstr>Folie 17</vt:lpstr>
      <vt:lpstr>Pilot PT Scheme ISO 14966</vt:lpstr>
      <vt:lpstr>Pilot PT Scheme ISO 14966 Results</vt:lpstr>
      <vt:lpstr>Pilot PT Scheme ISO 14966 Results</vt:lpstr>
      <vt:lpstr>Pilot PT Scheme ISO 14966 Results</vt:lpstr>
      <vt:lpstr>Pilot PT Scheme ISO 14966 Results</vt:lpstr>
      <vt:lpstr>ISO 14966 </vt:lpstr>
      <vt:lpstr>Folie 24</vt:lpstr>
      <vt:lpstr>Folie 25</vt:lpstr>
      <vt:lpstr>Pilot PT Scheme ISO 14966 Summary</vt:lpstr>
      <vt:lpstr>Folie 27</vt:lpstr>
    </vt:vector>
  </TitlesOfParts>
  <Company>APC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Abdruckproben/Raumluftkonzentration</dc:title>
  <dc:creator>R. König</dc:creator>
  <cp:lastModifiedBy>Raik</cp:lastModifiedBy>
  <cp:revision>408</cp:revision>
  <dcterms:created xsi:type="dcterms:W3CDTF">2003-02-04T15:54:17Z</dcterms:created>
  <dcterms:modified xsi:type="dcterms:W3CDTF">2011-07-26T18:30:28Z</dcterms:modified>
</cp:coreProperties>
</file>